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8" r:id="rId6"/>
    <p:sldId id="281" r:id="rId7"/>
    <p:sldId id="283" r:id="rId8"/>
    <p:sldId id="282" r:id="rId9"/>
    <p:sldId id="285" r:id="rId10"/>
    <p:sldId id="284" r:id="rId11"/>
    <p:sldId id="287" r:id="rId12"/>
    <p:sldId id="275" r:id="rId13"/>
    <p:sldId id="276" r:id="rId14"/>
    <p:sldId id="277" r:id="rId15"/>
    <p:sldId id="27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276EB-6607-48E6-950E-EF341690AB6A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A92EB-1728-4063-B57D-1F605AA47A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214414" y="6858000"/>
            <a:ext cx="45719" cy="1429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v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928669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Водне</a:t>
            </a:r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ru-RU" sz="5400" dirty="0" err="1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середовище</a:t>
            </a:r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ru-RU" sz="5400" dirty="0" err="1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існування</a:t>
            </a:r>
            <a:endParaRPr lang="ru-RU" sz="5400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42926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642918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Грунти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83582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/>
              <a:t>Організми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мешкають</a:t>
            </a:r>
            <a:r>
              <a:rPr lang="ru-RU" sz="2800" dirty="0" smtClean="0"/>
              <a:t> на </a:t>
            </a:r>
            <a:r>
              <a:rPr lang="ru-RU" sz="2800" dirty="0" err="1" smtClean="0"/>
              <a:t>піщаних</a:t>
            </a:r>
            <a:r>
              <a:rPr lang="ru-RU" sz="2800" dirty="0" smtClean="0"/>
              <a:t> грунтах, </a:t>
            </a:r>
            <a:r>
              <a:rPr lang="ru-RU" sz="2800" dirty="0" err="1" smtClean="0"/>
              <a:t>називаються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псаммофілами</a:t>
            </a:r>
            <a:r>
              <a:rPr lang="ru-RU" sz="2800" dirty="0" smtClean="0"/>
              <a:t>. На </a:t>
            </a:r>
            <a:r>
              <a:rPr lang="ru-RU" sz="2800" dirty="0" err="1" smtClean="0"/>
              <a:t>кам'янистих</a:t>
            </a:r>
            <a:r>
              <a:rPr lang="ru-RU" sz="2800" dirty="0" smtClean="0"/>
              <a:t> – </a:t>
            </a:r>
            <a:r>
              <a:rPr lang="ru-RU" sz="2800" dirty="0" err="1" smtClean="0"/>
              <a:t>літофилами</a:t>
            </a:r>
            <a:r>
              <a:rPr lang="ru-RU" sz="2800" dirty="0" smtClean="0"/>
              <a:t>. На мулах – </a:t>
            </a:r>
            <a:r>
              <a:rPr lang="ru-RU" sz="2800" dirty="0" err="1" smtClean="0"/>
              <a:t>пелофілами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так </a:t>
            </a:r>
            <a:r>
              <a:rPr lang="ru-RU" sz="2800" dirty="0" err="1" smtClean="0"/>
              <a:t>далі</a:t>
            </a:r>
            <a:r>
              <a:rPr lang="ru-RU" sz="2800" dirty="0" smtClean="0"/>
              <a:t> </a:t>
            </a:r>
            <a:r>
              <a:rPr lang="en-US" sz="2800" dirty="0" smtClean="0"/>
              <a:t>.</a:t>
            </a:r>
            <a:r>
              <a:rPr lang="ru-RU" sz="2800" dirty="0" smtClean="0"/>
              <a:t>На </a:t>
            </a:r>
            <a:r>
              <a:rPr lang="ru-RU" sz="2800" dirty="0" err="1" smtClean="0"/>
              <a:t>незвичних</a:t>
            </a:r>
            <a:r>
              <a:rPr lang="ru-RU" sz="2800" dirty="0" smtClean="0"/>
              <a:t> грунтах </a:t>
            </a:r>
            <a:r>
              <a:rPr lang="ru-RU" sz="2800" dirty="0" err="1" smtClean="0"/>
              <a:t>водні</a:t>
            </a:r>
            <a:r>
              <a:rPr lang="ru-RU" sz="2800" dirty="0" smtClean="0"/>
              <a:t> </a:t>
            </a:r>
            <a:r>
              <a:rPr lang="ru-RU" sz="2800" dirty="0" err="1" smtClean="0"/>
              <a:t>організми</a:t>
            </a:r>
            <a:r>
              <a:rPr lang="ru-RU" sz="2800" dirty="0" smtClean="0"/>
              <a:t> не </a:t>
            </a:r>
            <a:r>
              <a:rPr lang="ru-RU" sz="2800" dirty="0" err="1" smtClean="0"/>
              <a:t>можуть</a:t>
            </a:r>
            <a:r>
              <a:rPr lang="ru-RU" sz="2800" dirty="0" smtClean="0"/>
              <a:t> нормально </a:t>
            </a:r>
            <a:r>
              <a:rPr lang="ru-RU" sz="2800" dirty="0" err="1" smtClean="0"/>
              <a:t>харчуватися</a:t>
            </a:r>
            <a:r>
              <a:rPr lang="ru-RU" sz="2800" dirty="0" smtClean="0"/>
              <a:t>, </a:t>
            </a:r>
            <a:r>
              <a:rPr lang="ru-RU" sz="2800" dirty="0" err="1" smtClean="0"/>
              <a:t>будувати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притулки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веде</a:t>
            </a:r>
            <a:r>
              <a:rPr lang="ru-RU" sz="2800" dirty="0" smtClean="0"/>
              <a:t> до </a:t>
            </a:r>
            <a:r>
              <a:rPr lang="ru-RU" sz="2800" dirty="0" err="1" smtClean="0"/>
              <a:t>їх</a:t>
            </a:r>
            <a:r>
              <a:rPr lang="ru-RU" sz="2800" dirty="0" smtClean="0"/>
              <a:t> </a:t>
            </a:r>
            <a:r>
              <a:rPr lang="ru-RU" sz="2800" dirty="0" err="1" smtClean="0"/>
              <a:t>ослаблення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загибелі</a:t>
            </a:r>
            <a:r>
              <a:rPr lang="ru-RU" sz="2800" dirty="0" smtClean="0"/>
              <a:t>. </a:t>
            </a:r>
            <a:r>
              <a:rPr lang="ru-RU" sz="2800" dirty="0" err="1" smtClean="0"/>
              <a:t>Існує</a:t>
            </a:r>
            <a:r>
              <a:rPr lang="ru-RU" sz="2800" dirty="0" smtClean="0"/>
              <a:t> </a:t>
            </a:r>
            <a:r>
              <a:rPr lang="ru-RU" sz="2800" dirty="0" err="1" smtClean="0"/>
              <a:t>цікава</a:t>
            </a:r>
            <a:r>
              <a:rPr lang="ru-RU" sz="2800" dirty="0" smtClean="0"/>
              <a:t> </a:t>
            </a:r>
            <a:r>
              <a:rPr lang="ru-RU" sz="2800" dirty="0" err="1" smtClean="0"/>
              <a:t>закономірність</a:t>
            </a:r>
            <a:r>
              <a:rPr lang="ru-RU" sz="2800" dirty="0" smtClean="0"/>
              <a:t>: при </a:t>
            </a:r>
            <a:r>
              <a:rPr lang="ru-RU" sz="2800" dirty="0" err="1" smtClean="0"/>
              <a:t>порівнянні</a:t>
            </a:r>
            <a:r>
              <a:rPr lang="ru-RU" sz="2800" dirty="0" smtClean="0"/>
              <a:t> </a:t>
            </a:r>
            <a:r>
              <a:rPr lang="ru-RU" sz="2800" dirty="0" err="1" smtClean="0"/>
              <a:t>мешканців</a:t>
            </a:r>
            <a:r>
              <a:rPr lang="ru-RU" sz="2800" dirty="0" smtClean="0"/>
              <a:t> </a:t>
            </a:r>
            <a:r>
              <a:rPr lang="ru-RU" sz="2800" dirty="0" err="1" smtClean="0"/>
              <a:t>кам'янистого</a:t>
            </a:r>
            <a:r>
              <a:rPr lang="ru-RU" sz="2800" dirty="0" smtClean="0"/>
              <a:t> грунту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псаммофілами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далі</a:t>
            </a:r>
            <a:r>
              <a:rPr lang="ru-RU" sz="2800" dirty="0" smtClean="0"/>
              <a:t> –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пелофілами</a:t>
            </a:r>
            <a:r>
              <a:rPr lang="ru-RU" sz="2800" dirty="0" smtClean="0"/>
              <a:t>, </a:t>
            </a:r>
            <a:r>
              <a:rPr lang="ru-RU" sz="2800" dirty="0" err="1" smtClean="0"/>
              <a:t>середні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розміри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маси</a:t>
            </a:r>
            <a:r>
              <a:rPr lang="ru-RU" sz="2800" dirty="0" smtClean="0"/>
              <a:t> </a:t>
            </a:r>
            <a:r>
              <a:rPr lang="ru-RU" sz="2800" dirty="0" err="1" smtClean="0"/>
              <a:t>окремих</a:t>
            </a:r>
            <a:r>
              <a:rPr lang="ru-RU" sz="2800" dirty="0" smtClean="0"/>
              <a:t> </a:t>
            </a:r>
            <a:r>
              <a:rPr lang="ru-RU" sz="2800" dirty="0" err="1" smtClean="0"/>
              <a:t>особин</a:t>
            </a:r>
            <a:r>
              <a:rPr lang="ru-RU" sz="2800" dirty="0" smtClean="0"/>
              <a:t> </a:t>
            </a:r>
            <a:r>
              <a:rPr lang="ru-RU" sz="2800" dirty="0" err="1" smtClean="0"/>
              <a:t>зменшуються</a:t>
            </a:r>
            <a:r>
              <a:rPr lang="ru-RU" sz="2800" dirty="0" smtClean="0"/>
              <a:t>, </a:t>
            </a:r>
            <a:r>
              <a:rPr lang="ru-RU" sz="2800" dirty="0" err="1" smtClean="0"/>
              <a:t>зате</a:t>
            </a:r>
            <a:r>
              <a:rPr lang="ru-RU" sz="2800" dirty="0" smtClean="0"/>
              <a:t> </a:t>
            </a:r>
            <a:r>
              <a:rPr lang="ru-RU" sz="2800" dirty="0" err="1" smtClean="0"/>
              <a:t>їх</a:t>
            </a:r>
            <a:r>
              <a:rPr lang="ru-RU" sz="2800" dirty="0" smtClean="0"/>
              <a:t> </a:t>
            </a:r>
            <a:r>
              <a:rPr lang="ru-RU" sz="2800" dirty="0" err="1" smtClean="0"/>
              <a:t>кількість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зростає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914250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116632"/>
            <a:ext cx="391466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  <a:p>
            <a:r>
              <a:rPr lang="ru-RU" sz="3200" dirty="0" err="1" smtClean="0"/>
              <a:t>Гідродинаміка</a:t>
            </a:r>
            <a:r>
              <a:rPr lang="ru-RU" sz="3200" dirty="0" smtClean="0"/>
              <a:t> </a:t>
            </a:r>
            <a:r>
              <a:rPr lang="ru-RU" sz="3200" dirty="0"/>
              <a:t>(</a:t>
            </a:r>
            <a:r>
              <a:rPr lang="ru-RU" sz="3200" dirty="0" err="1"/>
              <a:t>течії</a:t>
            </a:r>
            <a:r>
              <a:rPr lang="ru-RU" sz="3200" dirty="0"/>
              <a:t>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443841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Для </a:t>
            </a:r>
            <a:r>
              <a:rPr lang="ru-RU" sz="2800" dirty="0" err="1" smtClean="0"/>
              <a:t>водойм</a:t>
            </a:r>
            <a:r>
              <a:rPr lang="ru-RU" sz="2800" dirty="0" smtClean="0"/>
              <a:t> </a:t>
            </a:r>
            <a:r>
              <a:rPr lang="ru-RU" sz="2800" dirty="0" err="1" smtClean="0"/>
              <a:t>суші</a:t>
            </a:r>
            <a:r>
              <a:rPr lang="ru-RU" sz="2800" dirty="0" smtClean="0"/>
              <a:t> </a:t>
            </a:r>
            <a:r>
              <a:rPr lang="ru-RU" sz="2800" dirty="0" err="1" smtClean="0"/>
              <a:t>найбільш</a:t>
            </a:r>
            <a:r>
              <a:rPr lang="ru-RU" sz="2800" dirty="0" smtClean="0"/>
              <a:t> </a:t>
            </a:r>
            <a:r>
              <a:rPr lang="ru-RU" sz="2800" dirty="0" err="1" smtClean="0"/>
              <a:t>характерні</a:t>
            </a:r>
            <a:r>
              <a:rPr lang="ru-RU" sz="2800" dirty="0" smtClean="0"/>
              <a:t> </a:t>
            </a:r>
            <a:r>
              <a:rPr lang="ru-RU" sz="2800" dirty="0" err="1" smtClean="0"/>
              <a:t>постійні</a:t>
            </a:r>
            <a:r>
              <a:rPr lang="ru-RU" sz="2800" dirty="0" smtClean="0"/>
              <a:t> </a:t>
            </a:r>
            <a:r>
              <a:rPr lang="ru-RU" sz="2800" dirty="0" err="1" smtClean="0"/>
              <a:t>течії</a:t>
            </a:r>
            <a:r>
              <a:rPr lang="ru-RU" sz="2800" dirty="0" smtClean="0"/>
              <a:t> </a:t>
            </a:r>
            <a:r>
              <a:rPr lang="ru-RU" sz="2800" dirty="0" err="1" smtClean="0"/>
              <a:t>викликані</a:t>
            </a:r>
            <a:r>
              <a:rPr lang="ru-RU" sz="2800" dirty="0" smtClean="0"/>
              <a:t> </a:t>
            </a:r>
            <a:r>
              <a:rPr lang="ru-RU" sz="2800" dirty="0" err="1" smtClean="0"/>
              <a:t>нахилом</a:t>
            </a:r>
            <a:r>
              <a:rPr lang="ru-RU" sz="2800" dirty="0" smtClean="0"/>
              <a:t> русла (у </a:t>
            </a:r>
            <a:r>
              <a:rPr lang="ru-RU" sz="2800" dirty="0" err="1" smtClean="0"/>
              <a:t>річках</a:t>
            </a:r>
            <a:r>
              <a:rPr lang="ru-RU" sz="2800" dirty="0" smtClean="0"/>
              <a:t>), а </a:t>
            </a:r>
            <a:r>
              <a:rPr lang="ru-RU" sz="2800" dirty="0" err="1" smtClean="0"/>
              <a:t>також</a:t>
            </a:r>
            <a:r>
              <a:rPr lang="ru-RU" sz="2800" dirty="0" smtClean="0"/>
              <a:t> </a:t>
            </a:r>
            <a:r>
              <a:rPr lang="ru-RU" sz="2800" dirty="0" err="1" smtClean="0"/>
              <a:t>періодичні</a:t>
            </a:r>
            <a:r>
              <a:rPr lang="ru-RU" sz="2800" dirty="0" smtClean="0"/>
              <a:t>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</a:t>
            </a:r>
            <a:r>
              <a:rPr lang="ru-RU" sz="2800" dirty="0" err="1" smtClean="0"/>
              <a:t>тимчасові</a:t>
            </a:r>
            <a:r>
              <a:rPr lang="ru-RU" sz="2800" dirty="0" smtClean="0"/>
              <a:t> </a:t>
            </a:r>
            <a:r>
              <a:rPr lang="ru-RU" sz="2800" dirty="0" err="1" smtClean="0"/>
              <a:t>течії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відбуваються</a:t>
            </a:r>
            <a:r>
              <a:rPr lang="ru-RU" sz="2800" dirty="0" smtClean="0"/>
              <a:t> через </a:t>
            </a:r>
            <a:r>
              <a:rPr lang="ru-RU" sz="2800" dirty="0" err="1" smtClean="0"/>
              <a:t>тертя</a:t>
            </a:r>
            <a:r>
              <a:rPr lang="ru-RU" sz="2800" dirty="0" smtClean="0"/>
              <a:t> </a:t>
            </a:r>
            <a:r>
              <a:rPr lang="ru-RU" sz="2800" dirty="0" err="1" smtClean="0"/>
              <a:t>повітряних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мас</a:t>
            </a:r>
            <a:r>
              <a:rPr lang="ru-RU" sz="2800" dirty="0" smtClean="0"/>
              <a:t> об </a:t>
            </a:r>
            <a:r>
              <a:rPr lang="ru-RU" sz="2800" dirty="0" err="1" smtClean="0"/>
              <a:t>водну</a:t>
            </a:r>
            <a:r>
              <a:rPr lang="ru-RU" sz="2800" dirty="0" smtClean="0"/>
              <a:t> </a:t>
            </a:r>
            <a:r>
              <a:rPr lang="ru-RU" sz="2800" dirty="0" err="1" smtClean="0"/>
              <a:t>поверхню</a:t>
            </a:r>
            <a:r>
              <a:rPr lang="ru-RU" sz="2800" dirty="0" smtClean="0"/>
              <a:t>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через </a:t>
            </a:r>
            <a:r>
              <a:rPr lang="ru-RU" sz="2800" dirty="0" err="1" smtClean="0"/>
              <a:t>різниці</a:t>
            </a:r>
            <a:r>
              <a:rPr lang="ru-RU" sz="2800" dirty="0" smtClean="0"/>
              <a:t> в </a:t>
            </a:r>
            <a:r>
              <a:rPr lang="ru-RU" sz="2800" dirty="0" err="1" smtClean="0"/>
              <a:t>температурі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щільності</a:t>
            </a:r>
            <a:r>
              <a:rPr lang="ru-RU" sz="2800" dirty="0" smtClean="0"/>
              <a:t> води в </a:t>
            </a:r>
            <a:r>
              <a:rPr lang="ru-RU" sz="2800" dirty="0" err="1" smtClean="0"/>
              <a:t>різних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частинах</a:t>
            </a:r>
            <a:r>
              <a:rPr lang="ru-RU" sz="2800" dirty="0" smtClean="0"/>
              <a:t> </a:t>
            </a:r>
            <a:r>
              <a:rPr lang="ru-RU" sz="2800" dirty="0" err="1" smtClean="0"/>
              <a:t>водойми</a:t>
            </a:r>
            <a:r>
              <a:rPr lang="ru-RU" sz="2800" dirty="0" smtClean="0"/>
              <a:t>. На </a:t>
            </a:r>
            <a:r>
              <a:rPr lang="ru-RU" sz="2800" dirty="0" err="1" smtClean="0"/>
              <a:t>порожистих</a:t>
            </a:r>
            <a:r>
              <a:rPr lang="ru-RU" sz="2800" dirty="0" smtClean="0"/>
              <a:t> </a:t>
            </a:r>
            <a:r>
              <a:rPr lang="ru-RU" sz="2800" dirty="0" err="1" smtClean="0"/>
              <a:t>ділянках</a:t>
            </a:r>
            <a:r>
              <a:rPr lang="ru-RU" sz="2800" dirty="0" smtClean="0"/>
              <a:t> </a:t>
            </a:r>
            <a:r>
              <a:rPr lang="ru-RU" sz="2800" dirty="0" err="1" smtClean="0"/>
              <a:t>річок</a:t>
            </a:r>
            <a:r>
              <a:rPr lang="ru-RU" sz="2800" dirty="0" smtClean="0"/>
              <a:t> </a:t>
            </a:r>
            <a:r>
              <a:rPr lang="ru-RU" sz="2800" dirty="0" err="1" smtClean="0"/>
              <a:t>швидкість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течії</a:t>
            </a:r>
            <a:r>
              <a:rPr lang="ru-RU" sz="2800" dirty="0" smtClean="0"/>
              <a:t> </a:t>
            </a:r>
            <a:r>
              <a:rPr lang="ru-RU" sz="2800" dirty="0" err="1" smtClean="0"/>
              <a:t>може</a:t>
            </a:r>
            <a:r>
              <a:rPr lang="ru-RU" sz="2800" dirty="0" smtClean="0"/>
              <a:t> </a:t>
            </a:r>
            <a:r>
              <a:rPr lang="ru-RU" sz="2800" dirty="0" err="1" smtClean="0"/>
              <a:t>досягати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декількох</a:t>
            </a:r>
            <a:r>
              <a:rPr lang="ru-RU" sz="2800" dirty="0" smtClean="0"/>
              <a:t> </a:t>
            </a:r>
            <a:r>
              <a:rPr lang="ru-RU" sz="2800" dirty="0" err="1" smtClean="0"/>
              <a:t>метрів</a:t>
            </a:r>
            <a:r>
              <a:rPr lang="ru-RU" sz="2800" dirty="0" smtClean="0"/>
              <a:t> в секунду. </a:t>
            </a:r>
            <a:r>
              <a:rPr lang="ru-RU" sz="2800" dirty="0" err="1" smtClean="0"/>
              <a:t>Умови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проживання</a:t>
            </a:r>
            <a:r>
              <a:rPr lang="ru-RU" sz="2800" dirty="0" smtClean="0"/>
              <a:t> на таких </a:t>
            </a:r>
            <a:r>
              <a:rPr lang="ru-RU" sz="2800" dirty="0" err="1" smtClean="0"/>
              <a:t>ділянках</a:t>
            </a:r>
            <a:r>
              <a:rPr lang="ru-RU" sz="2800" dirty="0" smtClean="0"/>
              <a:t> </a:t>
            </a:r>
            <a:r>
              <a:rPr lang="ru-RU" sz="2800" dirty="0" err="1" smtClean="0"/>
              <a:t>дуже</a:t>
            </a:r>
            <a:r>
              <a:rPr lang="ru-RU" sz="2800" dirty="0" smtClean="0"/>
              <a:t> </a:t>
            </a:r>
            <a:r>
              <a:rPr lang="ru-RU" sz="2800" dirty="0" err="1" smtClean="0"/>
              <a:t>своєрідні</a:t>
            </a:r>
            <a:r>
              <a:rPr lang="ru-RU" sz="2800" dirty="0" smtClean="0"/>
              <a:t>: через </a:t>
            </a:r>
            <a:r>
              <a:rPr lang="ru-RU" sz="2800" dirty="0" err="1" smtClean="0"/>
              <a:t>інтенсивне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перемішування</a:t>
            </a:r>
            <a:r>
              <a:rPr lang="ru-RU" sz="2800" dirty="0" smtClean="0"/>
              <a:t> вода </a:t>
            </a:r>
            <a:r>
              <a:rPr lang="ru-RU" sz="2800" dirty="0" err="1" smtClean="0"/>
              <a:t>насичена</a:t>
            </a:r>
            <a:r>
              <a:rPr lang="ru-RU" sz="2800" dirty="0" smtClean="0"/>
              <a:t> киснем, </a:t>
            </a:r>
            <a:r>
              <a:rPr lang="ru-RU" sz="2800" dirty="0" err="1" smtClean="0"/>
              <a:t>існує</a:t>
            </a:r>
            <a:r>
              <a:rPr lang="ru-RU" sz="2800" dirty="0" smtClean="0"/>
              <a:t> </a:t>
            </a:r>
            <a:r>
              <a:rPr lang="ru-RU" sz="2800" dirty="0" err="1" smtClean="0"/>
              <a:t>постійна</a:t>
            </a:r>
            <a:r>
              <a:rPr lang="ru-RU" sz="2800" dirty="0" smtClean="0"/>
              <a:t> </a:t>
            </a:r>
            <a:r>
              <a:rPr lang="ru-RU" sz="2800" dirty="0" err="1" smtClean="0"/>
              <a:t>небезпека</a:t>
            </a:r>
            <a:r>
              <a:rPr lang="ru-RU" sz="2800" dirty="0" smtClean="0"/>
              <a:t> бути </a:t>
            </a:r>
            <a:r>
              <a:rPr lang="ru-RU" sz="2800" dirty="0" err="1" smtClean="0"/>
              <a:t>відірваним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грунту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знесеним</a:t>
            </a:r>
            <a:r>
              <a:rPr lang="ru-RU" sz="2800" dirty="0" smtClean="0"/>
              <a:t> </a:t>
            </a:r>
            <a:r>
              <a:rPr lang="ru-RU" sz="2800" dirty="0" err="1" smtClean="0"/>
              <a:t>течією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179570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/>
              <a:t>Екологічні функції води</a:t>
            </a:r>
            <a:endParaRPr lang="ru-RU" b="1" i="1" u="sng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42844" y="928670"/>
            <a:ext cx="9001156" cy="5429288"/>
          </a:xfrm>
        </p:spPr>
        <p:txBody>
          <a:bodyPr>
            <a:normAutofit fontScale="77500" lnSpcReduction="20000"/>
          </a:bodyPr>
          <a:lstStyle/>
          <a:p>
            <a:pPr marL="784225" indent="-514350">
              <a:buAutoNum type="arabicParenR"/>
            </a:pPr>
            <a:r>
              <a:rPr lang="uk-UA" dirty="0" smtClean="0"/>
              <a:t>це </a:t>
            </a:r>
            <a:r>
              <a:rPr lang="uk-UA" dirty="0" smtClean="0"/>
              <a:t>головна складова частина всіх живих організмів (тіло людини, на 70% складається з води, а деякі організми, такі, як медуза чи огірок, містять у собі від 98 до 99% води</a:t>
            </a:r>
            <a:r>
              <a:rPr lang="uk-UA" dirty="0" smtClean="0"/>
              <a:t>);</a:t>
            </a:r>
            <a:endParaRPr lang="en-US" dirty="0" smtClean="0"/>
          </a:p>
          <a:p>
            <a:pPr marL="784225" indent="-514350">
              <a:buAutoNum type="arabicParenR"/>
            </a:pPr>
            <a:r>
              <a:rPr lang="uk-UA" dirty="0" smtClean="0"/>
              <a:t> основний </a:t>
            </a:r>
            <a:r>
              <a:rPr lang="uk-UA" dirty="0" smtClean="0"/>
              <a:t>механізм здійснення взаємозв'язків усіх процесів в екосистемах (обмін речовин, тепла, ріст біомаси</a:t>
            </a:r>
            <a:r>
              <a:rPr lang="uk-UA" dirty="0" smtClean="0"/>
              <a:t>);</a:t>
            </a:r>
            <a:endParaRPr lang="en-US" dirty="0" smtClean="0"/>
          </a:p>
          <a:p>
            <a:pPr marL="784225" indent="-514350">
              <a:buAutoNum type="arabicParenR"/>
            </a:pPr>
            <a:r>
              <a:rPr lang="uk-UA" dirty="0" smtClean="0"/>
              <a:t>  </a:t>
            </a:r>
            <a:r>
              <a:rPr lang="uk-UA" dirty="0" smtClean="0"/>
              <a:t>головний агент-переносник глобальних біоенергетичних екологічних циклів</a:t>
            </a:r>
            <a:r>
              <a:rPr lang="uk-UA" dirty="0" smtClean="0"/>
              <a:t>;</a:t>
            </a:r>
            <a:endParaRPr lang="en-US" dirty="0" smtClean="0"/>
          </a:p>
          <a:p>
            <a:pPr marL="784225" indent="-514350">
              <a:buAutoNum type="arabicParenR"/>
            </a:pPr>
            <a:r>
              <a:rPr lang="uk-UA" dirty="0" smtClean="0"/>
              <a:t> води </a:t>
            </a:r>
            <a:r>
              <a:rPr lang="uk-UA" dirty="0" smtClean="0"/>
              <a:t>Світового океану є основним </a:t>
            </a:r>
            <a:r>
              <a:rPr lang="uk-UA" dirty="0" err="1" smtClean="0"/>
              <a:t>кліматоутворюючим</a:t>
            </a:r>
            <a:r>
              <a:rPr lang="uk-UA" dirty="0" smtClean="0"/>
              <a:t> </a:t>
            </a:r>
            <a:r>
              <a:rPr lang="uk-UA" dirty="0" smtClean="0"/>
              <a:t>фактором, основним акумулятором сонячної енергії і «кухнею» погоди для всієї </a:t>
            </a:r>
            <a:r>
              <a:rPr lang="uk-UA" dirty="0" smtClean="0"/>
              <a:t>планети;</a:t>
            </a:r>
            <a:endParaRPr lang="en-US" dirty="0" smtClean="0"/>
          </a:p>
          <a:p>
            <a:pPr marL="784225" indent="-514350">
              <a:buNone/>
            </a:pPr>
            <a:r>
              <a:rPr lang="uk-UA" dirty="0" smtClean="0"/>
              <a:t>5</a:t>
            </a:r>
            <a:r>
              <a:rPr lang="uk-UA" dirty="0" smtClean="0"/>
              <a:t>) один з найважливіших видів мінеральної сировини, </a:t>
            </a:r>
            <a:r>
              <a:rPr lang="uk-UA" dirty="0" smtClean="0"/>
              <a:t>(</a:t>
            </a:r>
            <a:r>
              <a:rPr lang="uk-UA" dirty="0" smtClean="0"/>
              <a:t>людство використовує її в тисячу разів більше, ніж нафти чи вугілля).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rmAutofit fontScale="90000"/>
          </a:bodyPr>
          <a:lstStyle/>
          <a:p>
            <a:r>
              <a:rPr lang="ru-RU" b="1" i="1" u="sng" dirty="0" err="1" smtClean="0"/>
              <a:t>Забруднення</a:t>
            </a:r>
            <a:r>
              <a:rPr lang="ru-RU" b="1" i="1" u="sng" dirty="0" smtClean="0"/>
              <a:t> 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85794"/>
            <a:ext cx="9001156" cy="5857916"/>
          </a:xfrm>
        </p:spPr>
        <p:txBody>
          <a:bodyPr>
            <a:normAutofit/>
          </a:bodyPr>
          <a:lstStyle/>
          <a:p>
            <a:pPr indent="11113">
              <a:buNone/>
            </a:pPr>
            <a:r>
              <a:rPr lang="uk-UA" dirty="0" smtClean="0"/>
              <a:t>В результаті діяльності людей гідросфера Землі змінюється. Серед </a:t>
            </a:r>
            <a:r>
              <a:rPr lang="uk-UA" dirty="0" err="1" smtClean="0"/>
              <a:t>ціх</a:t>
            </a:r>
            <a:r>
              <a:rPr lang="uk-UA" dirty="0" smtClean="0"/>
              <a:t> змін </a:t>
            </a:r>
            <a:r>
              <a:rPr lang="uk-UA" dirty="0" smtClean="0"/>
              <a:t>розрізняють </a:t>
            </a:r>
            <a:r>
              <a:rPr lang="uk-UA" b="1" dirty="0" smtClean="0"/>
              <a:t>кількісні</a:t>
            </a:r>
            <a:r>
              <a:rPr lang="uk-UA" dirty="0" smtClean="0"/>
              <a:t> (зміна кількості води, придатної для використання) й </a:t>
            </a:r>
            <a:r>
              <a:rPr lang="uk-UA" b="1" dirty="0" smtClean="0"/>
              <a:t>якісні</a:t>
            </a:r>
            <a:r>
              <a:rPr lang="uk-UA" dirty="0" smtClean="0"/>
              <a:t> (забруднення води в результаті антропогенового впливу).</a:t>
            </a:r>
            <a:endParaRPr lang="ru-RU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543956" cy="6429420"/>
          </a:xfrm>
        </p:spPr>
        <p:txBody>
          <a:bodyPr>
            <a:normAutofit/>
          </a:bodyPr>
          <a:lstStyle/>
          <a:p>
            <a:pPr indent="11113"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Забруднення води:</a:t>
            </a:r>
            <a:br>
              <a:rPr lang="uk-UA" dirty="0" smtClean="0"/>
            </a:br>
            <a:r>
              <a:rPr lang="uk-UA" b="1" dirty="0" smtClean="0"/>
              <a:t>Фізичне</a:t>
            </a:r>
            <a:r>
              <a:rPr lang="uk-UA" dirty="0" smtClean="0"/>
              <a:t> забруднення виникає внаслідок збільшення у воді нерозчинених домішок - піску, глини, мулу.</a:t>
            </a:r>
            <a:br>
              <a:rPr lang="uk-UA" dirty="0" smtClean="0"/>
            </a:br>
            <a:r>
              <a:rPr lang="uk-UA" b="1" dirty="0" smtClean="0"/>
              <a:t>Хімічне </a:t>
            </a:r>
            <a:r>
              <a:rPr lang="uk-UA" dirty="0" smtClean="0"/>
              <a:t>забруднення води відбувається за рахунок надходження у водойми зі стічними водами різних шкідливих домішок неорганічного (кислоти, луги, мінеральні солі) і органічного надходження (нафта і нафтопродукти, миючі засоби, пестициди тощо).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4786346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Біологічне забруднення водойм полягає в надходженні в них із стічними водами різних мікроорганізмів (бактерій, вірусів), спор </a:t>
            </a:r>
            <a:r>
              <a:rPr lang="uk-UA" dirty="0" smtClean="0"/>
              <a:t>грибів</a:t>
            </a:r>
            <a:r>
              <a:rPr lang="uk-UA" dirty="0" smtClean="0"/>
              <a:t>, яєць </a:t>
            </a:r>
            <a:r>
              <a:rPr lang="uk-UA" dirty="0" err="1" smtClean="0"/>
              <a:t>червів</a:t>
            </a:r>
            <a:r>
              <a:rPr lang="uk-UA" dirty="0" smtClean="0"/>
              <a:t> </a:t>
            </a:r>
            <a:r>
              <a:rPr lang="uk-UA" dirty="0" smtClean="0"/>
              <a:t>і, </a:t>
            </a:r>
            <a:r>
              <a:rPr lang="uk-UA" dirty="0" smtClean="0"/>
              <a:t>багато з яких є хвороботворними для людей, тварин і рослин.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Теплове забруднення води спричиняється спуском у водойми підігрітих вод від ТЕС, АЕС та інших енергетичних установок. Тепла вода змінює термічний </a:t>
            </a:r>
            <a:r>
              <a:rPr lang="uk-UA" dirty="0" smtClean="0"/>
              <a:t>і біологічний </a:t>
            </a:r>
            <a:r>
              <a:rPr lang="uk-UA" dirty="0" smtClean="0"/>
              <a:t>режими водойм і шкідливо впливає на їх мешканців.</a:t>
            </a:r>
            <a:endParaRPr lang="uk-U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</p:spPr>
        <p:txBody>
          <a:bodyPr>
            <a:normAutofit fontScale="90000"/>
          </a:bodyPr>
          <a:lstStyle/>
          <a:p>
            <a:r>
              <a:rPr lang="ru-RU" b="1" i="1" u="sng" dirty="0" err="1" smtClean="0"/>
              <a:t>Очищення</a:t>
            </a:r>
            <a:r>
              <a:rPr lang="ru-RU" b="1" i="1" u="sng" dirty="0" smtClean="0"/>
              <a:t> 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578647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err="1" smtClean="0"/>
              <a:t>Усі</a:t>
            </a:r>
            <a:r>
              <a:rPr lang="ru-RU" dirty="0" smtClean="0"/>
              <a:t> </a:t>
            </a:r>
            <a:r>
              <a:rPr lang="ru-RU" dirty="0" err="1" smtClean="0"/>
              <a:t>природні</a:t>
            </a:r>
            <a:r>
              <a:rPr lang="ru-RU" dirty="0" smtClean="0"/>
              <a:t> </a:t>
            </a:r>
            <a:r>
              <a:rPr lang="ru-RU" dirty="0" err="1" smtClean="0"/>
              <a:t>водойми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здатність</a:t>
            </a:r>
            <a:r>
              <a:rPr lang="ru-RU" dirty="0" smtClean="0"/>
              <a:t> до </a:t>
            </a:r>
            <a:r>
              <a:rPr lang="ru-RU" dirty="0" err="1" smtClean="0"/>
              <a:t>самоочищення</a:t>
            </a:r>
            <a:r>
              <a:rPr lang="ru-RU" dirty="0" smtClean="0"/>
              <a:t>. </a:t>
            </a:r>
            <a:r>
              <a:rPr lang="ru-RU" dirty="0" err="1" smtClean="0"/>
              <a:t>Самоочищення</a:t>
            </a:r>
            <a:r>
              <a:rPr lang="ru-RU" dirty="0" smtClean="0"/>
              <a:t> води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нейтралізація</a:t>
            </a:r>
            <a:r>
              <a:rPr lang="ru-RU" dirty="0" smtClean="0"/>
              <a:t> </a:t>
            </a:r>
            <a:r>
              <a:rPr lang="ru-RU" dirty="0" err="1" smtClean="0"/>
              <a:t>стічних</a:t>
            </a:r>
            <a:r>
              <a:rPr lang="ru-RU" dirty="0" smtClean="0"/>
              <a:t> вод, </a:t>
            </a:r>
            <a:r>
              <a:rPr lang="ru-RU" dirty="0" err="1" smtClean="0"/>
              <a:t>випадання</a:t>
            </a:r>
            <a:r>
              <a:rPr lang="ru-RU" dirty="0" smtClean="0"/>
              <a:t> в осад </a:t>
            </a:r>
            <a:r>
              <a:rPr lang="ru-RU" dirty="0" err="1" smtClean="0"/>
              <a:t>твердих</a:t>
            </a:r>
            <a:r>
              <a:rPr lang="ru-RU" dirty="0" smtClean="0"/>
              <a:t> </a:t>
            </a:r>
            <a:r>
              <a:rPr lang="ru-RU" dirty="0" err="1" smtClean="0"/>
              <a:t>забруднювачів</a:t>
            </a:r>
            <a:r>
              <a:rPr lang="ru-RU" dirty="0" smtClean="0"/>
              <a:t>, </a:t>
            </a:r>
            <a:r>
              <a:rPr lang="ru-RU" dirty="0" err="1" smtClean="0"/>
              <a:t>хімічні</a:t>
            </a:r>
            <a:r>
              <a:rPr lang="ru-RU" dirty="0" smtClean="0"/>
              <a:t>, </a:t>
            </a:r>
            <a:r>
              <a:rPr lang="ru-RU" dirty="0" err="1" smtClean="0"/>
              <a:t>біохімічні</a:t>
            </a:r>
            <a:r>
              <a:rPr lang="ru-RU" dirty="0" smtClean="0"/>
              <a:t> та </a:t>
            </a:r>
            <a:r>
              <a:rPr lang="ru-RU" dirty="0" err="1" smtClean="0"/>
              <a:t>інші</a:t>
            </a:r>
            <a:r>
              <a:rPr lang="ru-RU" dirty="0" smtClean="0"/>
              <a:t> </a:t>
            </a:r>
            <a:r>
              <a:rPr lang="ru-RU" dirty="0" err="1" smtClean="0"/>
              <a:t>природні</a:t>
            </a:r>
            <a:r>
              <a:rPr lang="ru-RU" dirty="0" smtClean="0"/>
              <a:t> </a:t>
            </a:r>
            <a:r>
              <a:rPr lang="ru-RU" dirty="0" err="1" smtClean="0"/>
              <a:t>процеси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Проте</a:t>
            </a:r>
            <a:r>
              <a:rPr lang="ru-RU" dirty="0" smtClean="0"/>
              <a:t> </a:t>
            </a:r>
            <a:r>
              <a:rPr lang="ru-RU" dirty="0" err="1" smtClean="0"/>
              <a:t>здатність</a:t>
            </a:r>
            <a:r>
              <a:rPr lang="ru-RU" dirty="0" smtClean="0"/>
              <a:t> </a:t>
            </a:r>
            <a:r>
              <a:rPr lang="ru-RU" dirty="0" err="1" smtClean="0"/>
              <a:t>водойми</a:t>
            </a:r>
            <a:r>
              <a:rPr lang="ru-RU" dirty="0" smtClean="0"/>
              <a:t> до </a:t>
            </a:r>
            <a:r>
              <a:rPr lang="ru-RU" dirty="0" err="1" smtClean="0"/>
              <a:t>самоочищення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межі</a:t>
            </a:r>
            <a:r>
              <a:rPr lang="ru-RU" dirty="0" smtClean="0"/>
              <a:t>. Зараз у </a:t>
            </a:r>
            <a:r>
              <a:rPr lang="ru-RU" dirty="0" err="1" smtClean="0"/>
              <a:t>водойми</a:t>
            </a:r>
            <a:r>
              <a:rPr lang="ru-RU" dirty="0" smtClean="0"/>
              <a:t> стало </a:t>
            </a:r>
            <a:r>
              <a:rPr lang="ru-RU" dirty="0" err="1" smtClean="0"/>
              <a:t>надходити</a:t>
            </a:r>
            <a:r>
              <a:rPr lang="ru-RU" dirty="0" smtClean="0"/>
              <a:t> так </a:t>
            </a:r>
            <a:r>
              <a:rPr lang="ru-RU" dirty="0" err="1" smtClean="0"/>
              <a:t>багато</a:t>
            </a:r>
            <a:r>
              <a:rPr lang="ru-RU" dirty="0" smtClean="0"/>
              <a:t> </a:t>
            </a:r>
            <a:r>
              <a:rPr lang="ru-RU" dirty="0" err="1" smtClean="0"/>
              <a:t>стічних</a:t>
            </a:r>
            <a:r>
              <a:rPr lang="ru-RU" dirty="0" smtClean="0"/>
              <a:t> вод, а </a:t>
            </a:r>
            <a:r>
              <a:rPr lang="ru-RU" dirty="0" err="1" smtClean="0"/>
              <a:t>самі</a:t>
            </a:r>
            <a:r>
              <a:rPr lang="ru-RU" dirty="0" smtClean="0"/>
              <a:t> </a:t>
            </a:r>
            <a:r>
              <a:rPr lang="ru-RU" dirty="0" err="1" smtClean="0"/>
              <a:t>ці</a:t>
            </a:r>
            <a:r>
              <a:rPr lang="ru-RU" dirty="0" smtClean="0"/>
              <a:t> води </a:t>
            </a:r>
            <a:r>
              <a:rPr lang="ru-RU" dirty="0" err="1" smtClean="0"/>
              <a:t>настільки</a:t>
            </a:r>
            <a:r>
              <a:rPr lang="ru-RU" dirty="0" smtClean="0"/>
              <a:t> </a:t>
            </a:r>
            <a:r>
              <a:rPr lang="ru-RU" dirty="0" err="1" smtClean="0"/>
              <a:t>забруднені</a:t>
            </a:r>
            <a:r>
              <a:rPr lang="ru-RU" dirty="0" smtClean="0"/>
              <a:t> </a:t>
            </a:r>
            <a:r>
              <a:rPr lang="ru-RU" dirty="0" err="1" smtClean="0"/>
              <a:t>різними</a:t>
            </a:r>
            <a:r>
              <a:rPr lang="ru-RU" dirty="0" smtClean="0"/>
              <a:t> </a:t>
            </a:r>
            <a:r>
              <a:rPr lang="ru-RU" dirty="0" err="1" smtClean="0"/>
              <a:t>токсичними</a:t>
            </a:r>
            <a:r>
              <a:rPr lang="ru-RU" dirty="0" smtClean="0"/>
              <a:t> (</a:t>
            </a:r>
            <a:r>
              <a:rPr lang="ru-RU" dirty="0" err="1" smtClean="0"/>
              <a:t>отруйними</a:t>
            </a:r>
            <a:r>
              <a:rPr lang="ru-RU" dirty="0" smtClean="0"/>
              <a:t>) для </a:t>
            </a:r>
            <a:r>
              <a:rPr lang="ru-RU" dirty="0" err="1" smtClean="0"/>
              <a:t>мешканців</a:t>
            </a:r>
            <a:r>
              <a:rPr lang="ru-RU" dirty="0" smtClean="0"/>
              <a:t> </a:t>
            </a:r>
            <a:r>
              <a:rPr lang="ru-RU" dirty="0" err="1" smtClean="0"/>
              <a:t>водойм</a:t>
            </a:r>
            <a:r>
              <a:rPr lang="ru-RU" dirty="0" smtClean="0"/>
              <a:t> </a:t>
            </a:r>
            <a:r>
              <a:rPr lang="ru-RU" dirty="0" err="1" smtClean="0"/>
              <a:t>забруднювачами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багато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водойм</a:t>
            </a:r>
            <a:r>
              <a:rPr lang="ru-RU" dirty="0" smtClean="0"/>
              <a:t> почали </a:t>
            </a:r>
            <a:r>
              <a:rPr lang="ru-RU" dirty="0" err="1" smtClean="0"/>
              <a:t>деградувати</a:t>
            </a:r>
            <a:r>
              <a:rPr lang="ru-RU" dirty="0" smtClean="0"/>
              <a:t>.</a:t>
            </a:r>
          </a:p>
          <a:p>
            <a:pPr indent="11113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rmAutofit/>
          </a:bodyPr>
          <a:lstStyle/>
          <a:p>
            <a:r>
              <a:rPr lang="ru-RU" sz="3600" b="1" i="1" u="sng" dirty="0" err="1" smtClean="0"/>
              <a:t>Водне</a:t>
            </a:r>
            <a:r>
              <a:rPr lang="ru-RU" sz="3600" b="1" i="1" u="sng" dirty="0" smtClean="0"/>
              <a:t> </a:t>
            </a:r>
            <a:r>
              <a:rPr lang="ru-RU" sz="3600" b="1" i="1" u="sng" dirty="0" err="1" smtClean="0"/>
              <a:t>середовище</a:t>
            </a:r>
            <a:r>
              <a:rPr lang="ru-RU" sz="3600" b="1" i="1" u="sng" dirty="0" smtClean="0"/>
              <a:t> - </a:t>
            </a:r>
            <a:r>
              <a:rPr lang="ru-RU" sz="3600" b="1" i="1" u="sng" dirty="0" err="1" smtClean="0"/>
              <a:t>гідросфера</a:t>
            </a:r>
            <a:endParaRPr lang="ru-RU" sz="36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85794"/>
            <a:ext cx="8424936" cy="2643206"/>
          </a:xfrm>
        </p:spPr>
        <p:txBody>
          <a:bodyPr numCol="1">
            <a:noAutofit/>
          </a:bodyPr>
          <a:lstStyle/>
          <a:p>
            <a:pPr marL="447675" lvl="1" indent="9525">
              <a:buNone/>
            </a:pPr>
            <a:r>
              <a:rPr lang="ru-RU" sz="2000" dirty="0"/>
              <a:t>В </a:t>
            </a:r>
            <a:r>
              <a:rPr lang="ru-RU" sz="2000" dirty="0" err="1"/>
              <a:t>процесі</a:t>
            </a:r>
            <a:r>
              <a:rPr lang="ru-RU" sz="2000" dirty="0"/>
              <a:t> </a:t>
            </a:r>
            <a:r>
              <a:rPr lang="ru-RU" sz="2000" dirty="0" err="1"/>
              <a:t>історичного</a:t>
            </a:r>
            <a:r>
              <a:rPr lang="ru-RU" sz="2000" dirty="0"/>
              <a:t> </a:t>
            </a:r>
            <a:r>
              <a:rPr lang="ru-RU" sz="2000" dirty="0" err="1"/>
              <a:t>розвитку</a:t>
            </a:r>
            <a:r>
              <a:rPr lang="ru-RU" sz="2000" dirty="0"/>
              <a:t> </a:t>
            </a:r>
            <a:r>
              <a:rPr lang="ru-RU" sz="2000" dirty="0" err="1"/>
              <a:t>живі</a:t>
            </a:r>
            <a:r>
              <a:rPr lang="ru-RU" sz="2000" dirty="0"/>
              <a:t> </a:t>
            </a:r>
            <a:r>
              <a:rPr lang="ru-RU" sz="2000" dirty="0" err="1"/>
              <a:t>організми</a:t>
            </a:r>
            <a:r>
              <a:rPr lang="ru-RU" sz="2000" dirty="0"/>
              <a:t> </a:t>
            </a:r>
            <a:r>
              <a:rPr lang="ru-RU" sz="2000" dirty="0" err="1" smtClean="0"/>
              <a:t>освоїли</a:t>
            </a:r>
            <a:r>
              <a:rPr lang="ru-RU" sz="2000" dirty="0" smtClean="0"/>
              <a:t> </a:t>
            </a:r>
            <a:r>
              <a:rPr lang="ru-RU" sz="2000" dirty="0" err="1" smtClean="0"/>
              <a:t>чотири</a:t>
            </a:r>
            <a:r>
              <a:rPr lang="ru-RU" sz="2000" dirty="0" smtClean="0"/>
              <a:t> </a:t>
            </a:r>
            <a:r>
              <a:rPr lang="ru-RU" sz="2000" dirty="0" err="1" smtClean="0"/>
              <a:t>середовища</a:t>
            </a:r>
            <a:r>
              <a:rPr lang="ru-RU" sz="2000" dirty="0" smtClean="0"/>
              <a:t> </a:t>
            </a:r>
            <a:r>
              <a:rPr lang="ru-RU" sz="2000" dirty="0" err="1" smtClean="0"/>
              <a:t>існування</a:t>
            </a:r>
            <a:r>
              <a:rPr lang="ru-RU" sz="2000" dirty="0"/>
              <a:t>. </a:t>
            </a:r>
            <a:r>
              <a:rPr lang="ru-RU" sz="2000" dirty="0" smtClean="0"/>
              <a:t>Перше - </a:t>
            </a:r>
            <a:r>
              <a:rPr lang="ru-RU" sz="2000" dirty="0"/>
              <a:t>вода. У </a:t>
            </a:r>
            <a:r>
              <a:rPr lang="ru-RU" sz="2000" dirty="0" err="1"/>
              <a:t>воді</a:t>
            </a:r>
            <a:r>
              <a:rPr lang="ru-RU" sz="2000" dirty="0"/>
              <a:t> </a:t>
            </a:r>
            <a:r>
              <a:rPr lang="ru-RU" sz="2000" dirty="0" err="1"/>
              <a:t>життя</a:t>
            </a:r>
            <a:r>
              <a:rPr lang="ru-RU" sz="2000" dirty="0"/>
              <a:t> </a:t>
            </a:r>
            <a:r>
              <a:rPr lang="ru-RU" sz="2000" dirty="0" err="1"/>
              <a:t>зародилося</a:t>
            </a:r>
            <a:r>
              <a:rPr lang="ru-RU" sz="2000" dirty="0"/>
              <a:t> і </a:t>
            </a:r>
            <a:r>
              <a:rPr lang="ru-RU" sz="2000" dirty="0" err="1" smtClean="0"/>
              <a:t>розвивалося</a:t>
            </a:r>
            <a:r>
              <a:rPr lang="ru-RU" sz="2000" dirty="0" smtClean="0"/>
              <a:t> </a:t>
            </a:r>
            <a:r>
              <a:rPr lang="ru-RU" sz="2000" dirty="0" err="1"/>
              <a:t>багато</a:t>
            </a:r>
            <a:r>
              <a:rPr lang="ru-RU" sz="2000" dirty="0"/>
              <a:t> </a:t>
            </a:r>
            <a:r>
              <a:rPr lang="ru-RU" sz="2000" dirty="0" err="1"/>
              <a:t>мільйонів</a:t>
            </a:r>
            <a:r>
              <a:rPr lang="ru-RU" sz="2000" dirty="0"/>
              <a:t> </a:t>
            </a:r>
            <a:r>
              <a:rPr lang="ru-RU" sz="2000" dirty="0" err="1"/>
              <a:t>років</a:t>
            </a:r>
            <a:r>
              <a:rPr lang="ru-RU" sz="2000" dirty="0"/>
              <a:t>. Вода </a:t>
            </a:r>
            <a:r>
              <a:rPr lang="ru-RU" sz="2000" dirty="0" err="1" smtClean="0"/>
              <a:t>вкриває</a:t>
            </a:r>
            <a:r>
              <a:rPr lang="ru-RU" sz="2000" dirty="0" smtClean="0"/>
              <a:t> </a:t>
            </a:r>
            <a:r>
              <a:rPr lang="ru-RU" sz="2000" dirty="0"/>
              <a:t>71% </a:t>
            </a:r>
            <a:r>
              <a:rPr lang="ru-RU" sz="2000" dirty="0" err="1"/>
              <a:t>площі</a:t>
            </a:r>
            <a:r>
              <a:rPr lang="ru-RU" sz="2000" dirty="0"/>
              <a:t> </a:t>
            </a:r>
            <a:r>
              <a:rPr lang="ru-RU" sz="2000" dirty="0" err="1"/>
              <a:t>земної</a:t>
            </a:r>
            <a:r>
              <a:rPr lang="ru-RU" sz="2000" dirty="0"/>
              <a:t> </a:t>
            </a:r>
            <a:r>
              <a:rPr lang="ru-RU" sz="2000" dirty="0" err="1"/>
              <a:t>кулі</a:t>
            </a:r>
            <a:r>
              <a:rPr lang="ru-RU" sz="2000" dirty="0"/>
              <a:t>. </a:t>
            </a:r>
            <a:r>
              <a:rPr lang="ru-RU" sz="2000" dirty="0" err="1"/>
              <a:t>Основна</a:t>
            </a:r>
            <a:r>
              <a:rPr lang="ru-RU" sz="2000" dirty="0"/>
              <a:t> </a:t>
            </a:r>
            <a:r>
              <a:rPr lang="ru-RU" sz="2000" dirty="0" err="1"/>
              <a:t>маса</a:t>
            </a:r>
            <a:r>
              <a:rPr lang="ru-RU" sz="2000" dirty="0"/>
              <a:t> води </a:t>
            </a:r>
            <a:r>
              <a:rPr lang="ru-RU" sz="2000" dirty="0" err="1"/>
              <a:t>зосереджена</a:t>
            </a:r>
            <a:r>
              <a:rPr lang="ru-RU" sz="2000" dirty="0"/>
              <a:t> в морях і океанах - 94-98%, в </a:t>
            </a:r>
            <a:r>
              <a:rPr lang="ru-RU" sz="2000" dirty="0" err="1" smtClean="0"/>
              <a:t>полярній</a:t>
            </a:r>
            <a:r>
              <a:rPr lang="ru-RU" sz="2000" dirty="0" smtClean="0"/>
              <a:t> </a:t>
            </a:r>
            <a:r>
              <a:rPr lang="ru-RU" sz="2000" dirty="0" err="1" smtClean="0"/>
              <a:t>кризі</a:t>
            </a:r>
            <a:r>
              <a:rPr lang="ru-RU" sz="2000" dirty="0" smtClean="0"/>
              <a:t> </a:t>
            </a:r>
            <a:r>
              <a:rPr lang="ru-RU" sz="2000" dirty="0" err="1"/>
              <a:t>міститься</a:t>
            </a:r>
            <a:r>
              <a:rPr lang="ru-RU" sz="2000" dirty="0"/>
              <a:t> </a:t>
            </a:r>
            <a:r>
              <a:rPr lang="ru-RU" sz="2000" dirty="0" err="1"/>
              <a:t>близько</a:t>
            </a:r>
            <a:r>
              <a:rPr lang="ru-RU" sz="2000" dirty="0"/>
              <a:t> 1,2% води і </a:t>
            </a:r>
            <a:r>
              <a:rPr lang="ru-RU" sz="2000" dirty="0" err="1"/>
              <a:t>зовсім</a:t>
            </a:r>
            <a:r>
              <a:rPr lang="ru-RU" sz="2000" dirty="0"/>
              <a:t> мала </a:t>
            </a:r>
            <a:r>
              <a:rPr lang="ru-RU" sz="2000" dirty="0" err="1"/>
              <a:t>частка</a:t>
            </a:r>
            <a:r>
              <a:rPr lang="ru-RU" sz="2000" dirty="0"/>
              <a:t> - </a:t>
            </a:r>
            <a:r>
              <a:rPr lang="ru-RU" sz="2000" dirty="0" err="1"/>
              <a:t>менше</a:t>
            </a:r>
            <a:r>
              <a:rPr lang="ru-RU" sz="2000" dirty="0"/>
              <a:t> 0,5%, в </a:t>
            </a:r>
            <a:r>
              <a:rPr lang="ru-RU" sz="2000" dirty="0" err="1"/>
              <a:t>прісних</a:t>
            </a:r>
            <a:r>
              <a:rPr lang="ru-RU" sz="2000" dirty="0"/>
              <a:t> водах </a:t>
            </a:r>
            <a:r>
              <a:rPr lang="ru-RU" sz="2000" dirty="0" err="1"/>
              <a:t>річок</a:t>
            </a:r>
            <a:r>
              <a:rPr lang="ru-RU" sz="2000" dirty="0"/>
              <a:t>, озер і </a:t>
            </a:r>
            <a:r>
              <a:rPr lang="ru-RU" sz="2000" dirty="0" err="1"/>
              <a:t>боліт</a:t>
            </a:r>
            <a:r>
              <a:rPr lang="ru-RU" sz="2000" dirty="0"/>
              <a:t>. </a:t>
            </a:r>
            <a:r>
              <a:rPr lang="ru-RU" sz="2000" dirty="0" err="1"/>
              <a:t>Співвідношення</a:t>
            </a:r>
            <a:r>
              <a:rPr lang="ru-RU" sz="2000" dirty="0"/>
              <a:t> </a:t>
            </a:r>
            <a:r>
              <a:rPr lang="ru-RU" sz="2000" dirty="0" err="1"/>
              <a:t>ці</a:t>
            </a:r>
            <a:r>
              <a:rPr lang="ru-RU" sz="2000" dirty="0"/>
              <a:t> </a:t>
            </a:r>
            <a:r>
              <a:rPr lang="ru-RU" sz="2000" dirty="0" err="1"/>
              <a:t>постійні</a:t>
            </a:r>
            <a:r>
              <a:rPr lang="ru-RU" sz="2000" dirty="0"/>
              <a:t>, </a:t>
            </a:r>
            <a:r>
              <a:rPr lang="ru-RU" sz="2000" dirty="0" err="1"/>
              <a:t>хоча</a:t>
            </a:r>
            <a:r>
              <a:rPr lang="ru-RU" sz="2000" dirty="0"/>
              <a:t> в </a:t>
            </a:r>
            <a:r>
              <a:rPr lang="ru-RU" sz="2000" dirty="0" err="1" smtClean="0"/>
              <a:t>природі</a:t>
            </a:r>
            <a:r>
              <a:rPr lang="ru-RU" sz="2000" dirty="0" smtClean="0"/>
              <a:t>  </a:t>
            </a:r>
            <a:r>
              <a:rPr lang="ru-RU" sz="2000" dirty="0" err="1"/>
              <a:t>йде</a:t>
            </a:r>
            <a:r>
              <a:rPr lang="ru-RU" sz="2000" dirty="0"/>
              <a:t> </a:t>
            </a:r>
            <a:r>
              <a:rPr lang="ru-RU" sz="2000" dirty="0" err="1" smtClean="0"/>
              <a:t>колообіг</a:t>
            </a:r>
            <a:r>
              <a:rPr lang="ru-RU" sz="2000" dirty="0" smtClean="0"/>
              <a:t> </a:t>
            </a:r>
            <a:r>
              <a:rPr lang="ru-RU" sz="2000" dirty="0"/>
              <a:t>води.</a:t>
            </a:r>
          </a:p>
        </p:txBody>
      </p:sp>
      <p:pic>
        <p:nvPicPr>
          <p:cNvPr id="17410" name="Picture 2" descr="Картинка 1 из 7595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l="3125" t="8333" r="3124" b="6249"/>
          <a:stretch>
            <a:fillRect/>
          </a:stretch>
        </p:blipFill>
        <p:spPr bwMode="auto">
          <a:xfrm>
            <a:off x="899592" y="3429000"/>
            <a:ext cx="698477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5143512"/>
            <a:ext cx="542900" cy="45719"/>
          </a:xfrm>
        </p:spPr>
        <p:txBody>
          <a:bodyPr>
            <a:normAutofit fontScale="90000"/>
          </a:bodyPr>
          <a:lstStyle/>
          <a:p>
            <a:endParaRPr lang="ru-RU" sz="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3857628"/>
          </a:xfrm>
        </p:spPr>
        <p:txBody>
          <a:bodyPr>
            <a:normAutofit lnSpcReduction="10000"/>
          </a:bodyPr>
          <a:lstStyle/>
          <a:p>
            <a:pPr indent="11113" algn="just">
              <a:buNone/>
            </a:pPr>
            <a:r>
              <a:rPr lang="ru-RU" dirty="0"/>
              <a:t>Вода - </a:t>
            </a:r>
            <a:r>
              <a:rPr lang="ru-RU" dirty="0" err="1"/>
              <a:t>це</a:t>
            </a:r>
            <a:r>
              <a:rPr lang="ru-RU" dirty="0"/>
              <a:t> абсолютно </a:t>
            </a:r>
            <a:r>
              <a:rPr lang="ru-RU" dirty="0" err="1" smtClean="0"/>
              <a:t>унікальне</a:t>
            </a:r>
            <a:r>
              <a:rPr lang="ru-RU" dirty="0" smtClean="0"/>
              <a:t> </a:t>
            </a:r>
            <a:r>
              <a:rPr lang="ru-RU" dirty="0" err="1" smtClean="0"/>
              <a:t>середовищеу</a:t>
            </a:r>
            <a:r>
              <a:rPr lang="ru-RU" dirty="0" smtClean="0"/>
              <a:t> </a:t>
            </a:r>
            <a:r>
              <a:rPr lang="ru-RU" dirty="0" err="1"/>
              <a:t>багатьох</a:t>
            </a:r>
            <a:r>
              <a:rPr lang="ru-RU" dirty="0"/>
              <a:t> </a:t>
            </a:r>
            <a:r>
              <a:rPr lang="ru-RU" dirty="0" err="1"/>
              <a:t>відношеннях</a:t>
            </a:r>
            <a:r>
              <a:rPr lang="ru-RU" dirty="0"/>
              <a:t>.</a:t>
            </a:r>
          </a:p>
          <a:p>
            <a:pPr indent="11113" algn="just">
              <a:buNone/>
            </a:pPr>
            <a:r>
              <a:rPr lang="ru-RU" dirty="0"/>
              <a:t>Вода є </a:t>
            </a:r>
            <a:r>
              <a:rPr lang="ru-RU" dirty="0" err="1" smtClean="0"/>
              <a:t>єдиною</a:t>
            </a:r>
            <a:r>
              <a:rPr lang="ru-RU" dirty="0" smtClean="0"/>
              <a:t> </a:t>
            </a:r>
            <a:r>
              <a:rPr lang="ru-RU" dirty="0"/>
              <a:t>у </a:t>
            </a:r>
            <a:r>
              <a:rPr lang="ru-RU" dirty="0" err="1"/>
              <a:t>своєму</a:t>
            </a:r>
            <a:r>
              <a:rPr lang="ru-RU" dirty="0"/>
              <a:t> </a:t>
            </a:r>
            <a:r>
              <a:rPr lang="ru-RU" dirty="0" err="1"/>
              <a:t>роді</a:t>
            </a:r>
            <a:r>
              <a:rPr lang="ru-RU" dirty="0"/>
              <a:t> </a:t>
            </a:r>
            <a:r>
              <a:rPr lang="ru-RU" dirty="0" err="1" smtClean="0"/>
              <a:t>сполукою</a:t>
            </a:r>
            <a:r>
              <a:rPr lang="ru-RU" dirty="0" smtClean="0"/>
              <a:t>,  яка </a:t>
            </a:r>
            <a:r>
              <a:rPr lang="ru-RU" dirty="0" err="1"/>
              <a:t>одночасно</a:t>
            </a:r>
            <a:r>
              <a:rPr lang="ru-RU" dirty="0"/>
              <a:t> </a:t>
            </a:r>
            <a:r>
              <a:rPr lang="ru-RU" dirty="0" err="1"/>
              <a:t>існує</a:t>
            </a:r>
            <a:r>
              <a:rPr lang="ru-RU" dirty="0"/>
              <a:t> в </a:t>
            </a:r>
            <a:r>
              <a:rPr lang="ru-RU" dirty="0" err="1"/>
              <a:t>газоподібному</a:t>
            </a:r>
            <a:r>
              <a:rPr lang="ru-RU" dirty="0"/>
              <a:t>, </a:t>
            </a:r>
            <a:r>
              <a:rPr lang="ru-RU" dirty="0" err="1"/>
              <a:t>рідкому</a:t>
            </a:r>
            <a:r>
              <a:rPr lang="ru-RU" dirty="0"/>
              <a:t> і твердому </a:t>
            </a:r>
            <a:r>
              <a:rPr lang="ru-RU" dirty="0" err="1"/>
              <a:t>стані</a:t>
            </a:r>
            <a:r>
              <a:rPr lang="ru-RU" dirty="0"/>
              <a:t>.</a:t>
            </a:r>
          </a:p>
          <a:p>
            <a:pPr indent="11113" algn="just">
              <a:buNone/>
            </a:pPr>
            <a:r>
              <a:rPr lang="ru-RU" dirty="0"/>
              <a:t>Вода - не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цілюще</a:t>
            </a:r>
            <a:r>
              <a:rPr lang="ru-RU" dirty="0"/>
              <a:t> </a:t>
            </a:r>
            <a:r>
              <a:rPr lang="ru-RU" dirty="0" err="1"/>
              <a:t>джерело</a:t>
            </a:r>
            <a:r>
              <a:rPr lang="ru-RU" dirty="0"/>
              <a:t> для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тварин</a:t>
            </a:r>
            <a:r>
              <a:rPr lang="ru-RU" dirty="0"/>
              <a:t> і </a:t>
            </a:r>
            <a:r>
              <a:rPr lang="ru-RU" dirty="0" err="1"/>
              <a:t>рослин</a:t>
            </a:r>
            <a:r>
              <a:rPr lang="ru-RU" dirty="0"/>
              <a:t> на </a:t>
            </a:r>
            <a:r>
              <a:rPr lang="ru-RU" dirty="0" err="1"/>
              <a:t>Землі</a:t>
            </a:r>
            <a:r>
              <a:rPr lang="ru-RU" dirty="0"/>
              <a:t>, але є для </a:t>
            </a:r>
            <a:r>
              <a:rPr lang="ru-RU" dirty="0" err="1"/>
              <a:t>багатьох</a:t>
            </a:r>
            <a:r>
              <a:rPr lang="ru-RU" dirty="0"/>
              <a:t> з них і </a:t>
            </a:r>
            <a:r>
              <a:rPr lang="ru-RU" dirty="0" err="1"/>
              <a:t>середовищем</a:t>
            </a:r>
            <a:r>
              <a:rPr lang="ru-RU" dirty="0"/>
              <a:t> </a:t>
            </a:r>
            <a:r>
              <a:rPr lang="ru-RU" dirty="0" err="1"/>
              <a:t>проживання</a:t>
            </a:r>
            <a:r>
              <a:rPr lang="ru-RU" dirty="0"/>
              <a:t>.</a:t>
            </a:r>
          </a:p>
          <a:p>
            <a:pPr indent="11113"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i="1" u="sng" dirty="0" smtClean="0"/>
              <a:t>Екологічні групи </a:t>
            </a:r>
            <a:r>
              <a:rPr lang="uk-UA" sz="2800" b="1" i="1" u="sng" dirty="0" err="1" smtClean="0"/>
              <a:t>гідробіонтів</a:t>
            </a:r>
            <a:endParaRPr lang="ru-RU" sz="2800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2674640" cy="547260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5500" dirty="0" err="1"/>
              <a:t>Зонування</a:t>
            </a:r>
            <a:r>
              <a:rPr lang="ru-RU" sz="5500" dirty="0"/>
              <a:t> водного </a:t>
            </a:r>
            <a:r>
              <a:rPr lang="ru-RU" sz="5500" dirty="0" err="1"/>
              <a:t>середовища</a:t>
            </a:r>
            <a:r>
              <a:rPr lang="ru-RU" sz="5500" dirty="0"/>
              <a:t>:</a:t>
            </a:r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 err="1" smtClean="0"/>
              <a:t>Супраліторальная</a:t>
            </a:r>
            <a:r>
              <a:rPr lang="ru-RU" sz="5500" dirty="0" smtClean="0"/>
              <a:t> </a:t>
            </a:r>
            <a:r>
              <a:rPr lang="ru-RU" sz="5500" dirty="0"/>
              <a:t>зона (зона </a:t>
            </a:r>
            <a:r>
              <a:rPr lang="ru-RU" sz="5500" dirty="0" err="1"/>
              <a:t>впливу</a:t>
            </a:r>
            <a:r>
              <a:rPr lang="ru-RU" sz="5500" dirty="0"/>
              <a:t> </a:t>
            </a:r>
            <a:r>
              <a:rPr lang="ru-RU" sz="5500" dirty="0" err="1"/>
              <a:t>водойм</a:t>
            </a:r>
            <a:r>
              <a:rPr lang="ru-RU" sz="5500" dirty="0"/>
              <a:t>);</a:t>
            </a:r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 err="1"/>
              <a:t>Літоральної</a:t>
            </a:r>
            <a:r>
              <a:rPr lang="ru-RU" sz="5500" dirty="0"/>
              <a:t> зона (</a:t>
            </a:r>
            <a:r>
              <a:rPr lang="ru-RU" sz="5500" dirty="0" smtClean="0"/>
              <a:t>приливно-</a:t>
            </a:r>
            <a:r>
              <a:rPr lang="ru-RU" sz="5500" dirty="0" err="1" smtClean="0"/>
              <a:t>відпливна</a:t>
            </a:r>
            <a:r>
              <a:rPr lang="ru-RU" sz="5500" dirty="0"/>
              <a:t>)</a:t>
            </a:r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 err="1" smtClean="0"/>
              <a:t>Субліторальна</a:t>
            </a:r>
            <a:r>
              <a:rPr lang="ru-RU" sz="5500" dirty="0" smtClean="0"/>
              <a:t> </a:t>
            </a:r>
            <a:r>
              <a:rPr lang="ru-RU" sz="5500" dirty="0"/>
              <a:t>зона;</a:t>
            </a:r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/>
              <a:t>Батиаль;</a:t>
            </a:r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 err="1"/>
              <a:t>Абіссаль</a:t>
            </a:r>
            <a:r>
              <a:rPr lang="ru-RU" sz="5500" dirty="0"/>
              <a:t> (придонна зона)</a:t>
            </a:r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 err="1"/>
              <a:t>Товща</a:t>
            </a:r>
            <a:r>
              <a:rPr lang="ru-RU" sz="5500" dirty="0"/>
              <a:t> води, </a:t>
            </a:r>
            <a:r>
              <a:rPr lang="ru-RU" sz="5500" dirty="0" err="1"/>
              <a:t>пелагіаль</a:t>
            </a:r>
            <a:endParaRPr lang="ru-RU" sz="5500" dirty="0"/>
          </a:p>
          <a:p>
            <a:pPr marL="0" indent="0">
              <a:buNone/>
            </a:pPr>
            <a:endParaRPr lang="ru-RU" sz="5500" dirty="0"/>
          </a:p>
          <a:p>
            <a:pPr marL="0" indent="0">
              <a:buNone/>
            </a:pPr>
            <a:r>
              <a:rPr lang="ru-RU" sz="5500" dirty="0" err="1"/>
              <a:t>Нижче</a:t>
            </a:r>
            <a:r>
              <a:rPr lang="ru-RU" sz="5500" dirty="0"/>
              <a:t> </a:t>
            </a:r>
            <a:r>
              <a:rPr lang="ru-RU" sz="5500" dirty="0" err="1"/>
              <a:t>пелагіаль</a:t>
            </a:r>
            <a:r>
              <a:rPr lang="ru-RU" sz="5500" dirty="0"/>
              <a:t>, придонна зона - </a:t>
            </a:r>
            <a:r>
              <a:rPr lang="ru-RU" sz="5500" dirty="0" err="1"/>
              <a:t>бенталь</a:t>
            </a:r>
            <a:endParaRPr lang="ru-RU" sz="5500" dirty="0"/>
          </a:p>
          <a:p>
            <a:pPr indent="11113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491880" y="908720"/>
            <a:ext cx="5194920" cy="612068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sz="4800" dirty="0"/>
          </a:p>
          <a:p>
            <a:pPr marL="0" indent="0">
              <a:buNone/>
            </a:pPr>
            <a:r>
              <a:rPr lang="ru-RU" sz="5500" dirty="0" err="1"/>
              <a:t>Екологічні</a:t>
            </a:r>
            <a:r>
              <a:rPr lang="ru-RU" sz="5500" dirty="0"/>
              <a:t> </a:t>
            </a:r>
            <a:r>
              <a:rPr lang="ru-RU" sz="5500" dirty="0" err="1"/>
              <a:t>групи</a:t>
            </a:r>
            <a:r>
              <a:rPr lang="ru-RU" sz="5500" dirty="0"/>
              <a:t>: </a:t>
            </a:r>
            <a:endParaRPr lang="ru-RU" sz="5500" dirty="0" smtClean="0"/>
          </a:p>
          <a:p>
            <a:pPr marL="0" indent="0">
              <a:buNone/>
            </a:pPr>
            <a:r>
              <a:rPr lang="ru-RU" sz="5500" dirty="0" err="1" smtClean="0"/>
              <a:t>Пелагічні</a:t>
            </a:r>
            <a:r>
              <a:rPr lang="ru-RU" sz="5500" dirty="0" smtClean="0"/>
              <a:t> </a:t>
            </a:r>
            <a:r>
              <a:rPr lang="ru-RU" sz="5500" dirty="0" err="1"/>
              <a:t>організми</a:t>
            </a:r>
            <a:r>
              <a:rPr lang="ru-RU" sz="5500" dirty="0"/>
              <a:t> — </a:t>
            </a:r>
            <a:r>
              <a:rPr lang="ru-RU" sz="5500" dirty="0" err="1"/>
              <a:t>рослини</a:t>
            </a:r>
            <a:r>
              <a:rPr lang="ru-RU" sz="5500" dirty="0"/>
              <a:t> </a:t>
            </a:r>
            <a:r>
              <a:rPr lang="ru-RU" sz="5500" dirty="0" err="1"/>
              <a:t>чи</a:t>
            </a:r>
            <a:r>
              <a:rPr lang="ru-RU" sz="5500" dirty="0"/>
              <a:t> </a:t>
            </a:r>
            <a:r>
              <a:rPr lang="ru-RU" sz="5500" dirty="0" err="1"/>
              <a:t>тварини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живуть</a:t>
            </a:r>
            <a:r>
              <a:rPr lang="ru-RU" sz="5500" dirty="0"/>
              <a:t> у </a:t>
            </a:r>
            <a:r>
              <a:rPr lang="ru-RU" sz="5500" dirty="0" err="1"/>
              <a:t>товщі</a:t>
            </a:r>
            <a:r>
              <a:rPr lang="ru-RU" sz="5500" dirty="0"/>
              <a:t>, </a:t>
            </a:r>
            <a:r>
              <a:rPr lang="ru-RU" sz="5500" dirty="0" err="1"/>
              <a:t>або</a:t>
            </a:r>
            <a:r>
              <a:rPr lang="ru-RU" sz="5500" dirty="0"/>
              <a:t> на </a:t>
            </a:r>
            <a:r>
              <a:rPr lang="ru-RU" sz="5500" dirty="0" err="1"/>
              <a:t>поверхні</a:t>
            </a:r>
            <a:r>
              <a:rPr lang="ru-RU" sz="5500" dirty="0"/>
              <a:t> води.</a:t>
            </a:r>
          </a:p>
          <a:p>
            <a:pPr marL="0" indent="0">
              <a:buNone/>
            </a:pPr>
            <a:r>
              <a:rPr lang="ru-RU" sz="5500" dirty="0"/>
              <a:t>        Нейстон — </a:t>
            </a:r>
            <a:r>
              <a:rPr lang="ru-RU" sz="5500" dirty="0" err="1"/>
              <a:t>сукупність</a:t>
            </a:r>
            <a:r>
              <a:rPr lang="ru-RU" sz="5500" dirty="0"/>
              <a:t> </a:t>
            </a:r>
            <a:r>
              <a:rPr lang="ru-RU" sz="5500" dirty="0" err="1" smtClean="0"/>
              <a:t>організмів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живуть</a:t>
            </a:r>
            <a:r>
              <a:rPr lang="ru-RU" sz="5500" dirty="0"/>
              <a:t> у </a:t>
            </a:r>
            <a:r>
              <a:rPr lang="ru-RU" sz="5500" dirty="0" err="1"/>
              <a:t>поверхневій</a:t>
            </a:r>
            <a:r>
              <a:rPr lang="ru-RU" sz="5500" dirty="0"/>
              <a:t> </a:t>
            </a:r>
            <a:r>
              <a:rPr lang="ru-RU" sz="5500" dirty="0" err="1"/>
              <a:t>плівці</a:t>
            </a:r>
            <a:r>
              <a:rPr lang="ru-RU" sz="5500" dirty="0"/>
              <a:t> води на </a:t>
            </a:r>
            <a:r>
              <a:rPr lang="ru-RU" sz="5500" dirty="0" err="1" smtClean="0"/>
              <a:t>межі</a:t>
            </a:r>
            <a:r>
              <a:rPr lang="ru-RU" sz="5500" dirty="0" smtClean="0"/>
              <a:t> </a:t>
            </a:r>
            <a:r>
              <a:rPr lang="ru-RU" sz="5500" dirty="0"/>
              <a:t>водного та </a:t>
            </a:r>
            <a:r>
              <a:rPr lang="ru-RU" sz="5500" dirty="0" err="1"/>
              <a:t>повітряного</a:t>
            </a:r>
            <a:r>
              <a:rPr lang="ru-RU" sz="5500" dirty="0"/>
              <a:t> </a:t>
            </a:r>
            <a:r>
              <a:rPr lang="ru-RU" sz="5500" dirty="0" err="1"/>
              <a:t>середовищ</a:t>
            </a:r>
            <a:r>
              <a:rPr lang="ru-RU" sz="5500" dirty="0"/>
              <a:t>.</a:t>
            </a:r>
          </a:p>
          <a:p>
            <a:pPr marL="0" indent="0">
              <a:buNone/>
            </a:pPr>
            <a:r>
              <a:rPr lang="ru-RU" sz="5500" dirty="0"/>
              <a:t>        Плейстон — </a:t>
            </a:r>
            <a:r>
              <a:rPr lang="ru-RU" sz="5500" dirty="0" err="1"/>
              <a:t>рослинні</a:t>
            </a:r>
            <a:r>
              <a:rPr lang="ru-RU" sz="5500" dirty="0"/>
              <a:t> </a:t>
            </a:r>
            <a:r>
              <a:rPr lang="ru-RU" sz="5500" dirty="0" err="1"/>
              <a:t>або</a:t>
            </a:r>
            <a:r>
              <a:rPr lang="ru-RU" sz="5500" dirty="0"/>
              <a:t> </a:t>
            </a:r>
            <a:r>
              <a:rPr lang="ru-RU" sz="5500" dirty="0" err="1"/>
              <a:t>тваринні</a:t>
            </a:r>
            <a:r>
              <a:rPr lang="ru-RU" sz="5500" dirty="0"/>
              <a:t> </a:t>
            </a:r>
            <a:r>
              <a:rPr lang="ru-RU" sz="5500" dirty="0" err="1"/>
              <a:t>організми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живуть</a:t>
            </a:r>
            <a:r>
              <a:rPr lang="ru-RU" sz="5500" dirty="0"/>
              <a:t> на </a:t>
            </a:r>
            <a:r>
              <a:rPr lang="ru-RU" sz="5500" dirty="0" err="1"/>
              <a:t>поверхні</a:t>
            </a:r>
            <a:r>
              <a:rPr lang="ru-RU" sz="5500" dirty="0"/>
              <a:t> води, </a:t>
            </a:r>
            <a:r>
              <a:rPr lang="ru-RU" sz="5500" dirty="0" err="1"/>
              <a:t>або</a:t>
            </a:r>
            <a:r>
              <a:rPr lang="ru-RU" sz="5500" dirty="0"/>
              <a:t> </a:t>
            </a:r>
            <a:r>
              <a:rPr lang="ru-RU" sz="5500" dirty="0" err="1"/>
              <a:t>напівзанурені</a:t>
            </a:r>
            <a:r>
              <a:rPr lang="ru-RU" sz="5500" dirty="0"/>
              <a:t> у воду.</a:t>
            </a:r>
          </a:p>
          <a:p>
            <a:pPr marL="0" indent="0">
              <a:buNone/>
            </a:pPr>
            <a:r>
              <a:rPr lang="ru-RU" sz="5500" dirty="0"/>
              <a:t>        </a:t>
            </a:r>
            <a:r>
              <a:rPr lang="ru-RU" sz="5500" dirty="0" err="1"/>
              <a:t>Реофіли</a:t>
            </a:r>
            <a:r>
              <a:rPr lang="ru-RU" sz="5500" dirty="0"/>
              <a:t> — </a:t>
            </a:r>
            <a:r>
              <a:rPr lang="ru-RU" sz="5500" dirty="0" err="1"/>
              <a:t>тварини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пристосувалися</a:t>
            </a:r>
            <a:r>
              <a:rPr lang="ru-RU" sz="5500" dirty="0"/>
              <a:t> до </a:t>
            </a:r>
            <a:r>
              <a:rPr lang="ru-RU" sz="5500" dirty="0" err="1"/>
              <a:t>життя</a:t>
            </a:r>
            <a:r>
              <a:rPr lang="ru-RU" sz="5500" dirty="0"/>
              <a:t> у </a:t>
            </a:r>
            <a:r>
              <a:rPr lang="ru-RU" sz="5500" dirty="0" err="1"/>
              <a:t>проточних</a:t>
            </a:r>
            <a:r>
              <a:rPr lang="ru-RU" sz="5500" dirty="0"/>
              <a:t> водах.</a:t>
            </a:r>
          </a:p>
          <a:p>
            <a:pPr marL="0" indent="0">
              <a:buNone/>
            </a:pPr>
            <a:r>
              <a:rPr lang="ru-RU" sz="5500" dirty="0"/>
              <a:t>        Нектон — </a:t>
            </a:r>
            <a:r>
              <a:rPr lang="ru-RU" sz="5500" dirty="0" err="1"/>
              <a:t>сукупність</a:t>
            </a:r>
            <a:r>
              <a:rPr lang="ru-RU" sz="5500" dirty="0"/>
              <a:t> </a:t>
            </a:r>
            <a:r>
              <a:rPr lang="ru-RU" sz="5500" dirty="0" err="1"/>
              <a:t>водних</a:t>
            </a:r>
            <a:r>
              <a:rPr lang="ru-RU" sz="5500" dirty="0"/>
              <a:t> активно </a:t>
            </a:r>
            <a:r>
              <a:rPr lang="ru-RU" sz="5500" dirty="0" err="1"/>
              <a:t>плаваючих</a:t>
            </a:r>
            <a:r>
              <a:rPr lang="ru-RU" sz="5500" dirty="0"/>
              <a:t> </a:t>
            </a:r>
            <a:r>
              <a:rPr lang="ru-RU" sz="5500" dirty="0" err="1"/>
              <a:t>організмів</a:t>
            </a:r>
            <a:r>
              <a:rPr lang="ru-RU" sz="5500" dirty="0"/>
              <a:t>, </a:t>
            </a:r>
            <a:r>
              <a:rPr lang="ru-RU" sz="5500" dirty="0" err="1"/>
              <a:t>здатних</a:t>
            </a:r>
            <a:r>
              <a:rPr lang="ru-RU" sz="5500" dirty="0"/>
              <a:t> </a:t>
            </a:r>
            <a:r>
              <a:rPr lang="ru-RU" sz="5500" dirty="0" err="1"/>
              <a:t>протистояти</a:t>
            </a:r>
            <a:r>
              <a:rPr lang="ru-RU" sz="5500" dirty="0"/>
              <a:t> </a:t>
            </a:r>
            <a:r>
              <a:rPr lang="ru-RU" sz="5500" dirty="0" err="1"/>
              <a:t>силі</a:t>
            </a:r>
            <a:r>
              <a:rPr lang="ru-RU" sz="5500" dirty="0"/>
              <a:t> </a:t>
            </a:r>
            <a:r>
              <a:rPr lang="ru-RU" sz="5500" dirty="0" err="1"/>
              <a:t>течії</a:t>
            </a:r>
            <a:r>
              <a:rPr lang="ru-RU" sz="5500" dirty="0"/>
              <a:t>.</a:t>
            </a:r>
          </a:p>
          <a:p>
            <a:pPr marL="0" indent="0">
              <a:buNone/>
            </a:pPr>
            <a:r>
              <a:rPr lang="ru-RU" sz="5500" dirty="0"/>
              <a:t>        Планктон — </a:t>
            </a:r>
            <a:r>
              <a:rPr lang="ru-RU" sz="5500" dirty="0" err="1"/>
              <a:t>різнорідні</a:t>
            </a:r>
            <a:r>
              <a:rPr lang="ru-RU" sz="5500" dirty="0"/>
              <a:t>, в основному </a:t>
            </a:r>
            <a:r>
              <a:rPr lang="ru-RU" sz="5500" dirty="0" err="1"/>
              <a:t>дрібні</a:t>
            </a:r>
            <a:r>
              <a:rPr lang="ru-RU" sz="5500" dirty="0"/>
              <a:t> </a:t>
            </a:r>
            <a:r>
              <a:rPr lang="ru-RU" sz="5500" dirty="0" err="1"/>
              <a:t>організми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вільно</a:t>
            </a:r>
            <a:r>
              <a:rPr lang="ru-RU" sz="5500" dirty="0"/>
              <a:t> </a:t>
            </a:r>
            <a:r>
              <a:rPr lang="ru-RU" sz="5500" dirty="0" err="1"/>
              <a:t>дрейфують</a:t>
            </a:r>
            <a:r>
              <a:rPr lang="ru-RU" sz="5500" dirty="0"/>
              <a:t> у </a:t>
            </a:r>
            <a:r>
              <a:rPr lang="ru-RU" sz="5500" dirty="0" err="1"/>
              <a:t>товщі</a:t>
            </a:r>
            <a:r>
              <a:rPr lang="ru-RU" sz="5500" dirty="0"/>
              <a:t> води і не </a:t>
            </a:r>
            <a:r>
              <a:rPr lang="ru-RU" sz="5500" dirty="0" err="1"/>
              <a:t>здатні</a:t>
            </a:r>
            <a:r>
              <a:rPr lang="ru-RU" sz="5500" dirty="0"/>
              <a:t> </a:t>
            </a:r>
            <a:r>
              <a:rPr lang="ru-RU" sz="5500" dirty="0" err="1"/>
              <a:t>опиратися</a:t>
            </a:r>
            <a:r>
              <a:rPr lang="ru-RU" sz="5500" dirty="0"/>
              <a:t> </a:t>
            </a:r>
            <a:r>
              <a:rPr lang="ru-RU" sz="5500" dirty="0" err="1"/>
              <a:t>течіям</a:t>
            </a:r>
            <a:r>
              <a:rPr lang="ru-RU" sz="5500" dirty="0" smtClean="0"/>
              <a:t>.(</a:t>
            </a:r>
            <a:r>
              <a:rPr lang="ru-RU" sz="5500" dirty="0"/>
              <a:t>зоопланктон, </a:t>
            </a:r>
            <a:r>
              <a:rPr lang="ru-RU" sz="5500" dirty="0" err="1"/>
              <a:t>фітопланктон</a:t>
            </a:r>
            <a:r>
              <a:rPr lang="ru-RU" sz="5500" dirty="0" smtClean="0"/>
              <a:t>.)</a:t>
            </a:r>
            <a:endParaRPr lang="ru-RU" sz="5500" dirty="0"/>
          </a:p>
          <a:p>
            <a:pPr marL="0" indent="0">
              <a:buNone/>
            </a:pPr>
            <a:r>
              <a:rPr lang="ru-RU" sz="5500" dirty="0"/>
              <a:t>    Бентос — </a:t>
            </a:r>
            <a:r>
              <a:rPr lang="ru-RU" sz="5500" dirty="0" err="1"/>
              <a:t>сукупність</a:t>
            </a:r>
            <a:r>
              <a:rPr lang="ru-RU" sz="5500" dirty="0"/>
              <a:t> </a:t>
            </a:r>
            <a:r>
              <a:rPr lang="ru-RU" sz="5500" dirty="0" err="1"/>
              <a:t>організмів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мешкають</a:t>
            </a:r>
            <a:r>
              <a:rPr lang="ru-RU" sz="5500" dirty="0"/>
              <a:t> на </a:t>
            </a:r>
            <a:r>
              <a:rPr lang="ru-RU" sz="5500" dirty="0" err="1"/>
              <a:t>ґрунті</a:t>
            </a:r>
            <a:r>
              <a:rPr lang="ru-RU" sz="5500" dirty="0"/>
              <a:t> та у </a:t>
            </a:r>
            <a:r>
              <a:rPr lang="ru-RU" sz="5500" dirty="0" err="1"/>
              <a:t>грунті</a:t>
            </a:r>
            <a:r>
              <a:rPr lang="ru-RU" sz="5500" dirty="0"/>
              <a:t> дна </a:t>
            </a:r>
            <a:r>
              <a:rPr lang="ru-RU" sz="5500" dirty="0" err="1"/>
              <a:t>водойм</a:t>
            </a:r>
            <a:r>
              <a:rPr lang="ru-RU" sz="5500" dirty="0"/>
              <a:t>. </a:t>
            </a:r>
            <a:endParaRPr lang="ru-RU" sz="5500" dirty="0" smtClean="0"/>
          </a:p>
          <a:p>
            <a:pPr marL="0" indent="0">
              <a:buNone/>
            </a:pPr>
            <a:r>
              <a:rPr lang="ru-RU" sz="5500" dirty="0" err="1" smtClean="0"/>
              <a:t>Перифітон</a:t>
            </a:r>
            <a:r>
              <a:rPr lang="ru-RU" sz="5500" dirty="0" smtClean="0"/>
              <a:t> </a:t>
            </a:r>
            <a:r>
              <a:rPr lang="ru-RU" sz="5500" dirty="0"/>
              <a:t>- </a:t>
            </a:r>
            <a:r>
              <a:rPr lang="ru-RU" sz="5500" dirty="0" err="1"/>
              <a:t>сукупність</a:t>
            </a:r>
            <a:r>
              <a:rPr lang="ru-RU" sz="5500" dirty="0"/>
              <a:t> </a:t>
            </a:r>
            <a:r>
              <a:rPr lang="ru-RU" sz="5500" dirty="0" err="1"/>
              <a:t>організмів</a:t>
            </a:r>
            <a:r>
              <a:rPr lang="ru-RU" sz="5500" dirty="0"/>
              <a:t>, </a:t>
            </a:r>
            <a:r>
              <a:rPr lang="ru-RU" sz="5500" dirty="0" err="1"/>
              <a:t>що</a:t>
            </a:r>
            <a:r>
              <a:rPr lang="ru-RU" sz="5500" dirty="0"/>
              <a:t> </a:t>
            </a:r>
            <a:r>
              <a:rPr lang="ru-RU" sz="5500" dirty="0" err="1"/>
              <a:t>заселяють</a:t>
            </a:r>
            <a:r>
              <a:rPr lang="ru-RU" sz="5500" dirty="0"/>
              <a:t> </a:t>
            </a:r>
            <a:r>
              <a:rPr lang="ru-RU" sz="5500" dirty="0" err="1"/>
              <a:t>щільні</a:t>
            </a:r>
            <a:r>
              <a:rPr lang="ru-RU" sz="5500" dirty="0"/>
              <a:t> </a:t>
            </a:r>
            <a:r>
              <a:rPr lang="ru-RU" sz="5500" dirty="0" err="1"/>
              <a:t>субстрати</a:t>
            </a:r>
            <a:r>
              <a:rPr lang="ru-RU" sz="5500" dirty="0"/>
              <a:t> (</a:t>
            </a:r>
            <a:r>
              <a:rPr lang="ru-RU" sz="5500" dirty="0" err="1"/>
              <a:t>підводні</a:t>
            </a:r>
            <a:r>
              <a:rPr lang="ru-RU" sz="5500" dirty="0"/>
              <a:t> </a:t>
            </a:r>
            <a:r>
              <a:rPr lang="ru-RU" sz="5500" dirty="0" err="1"/>
              <a:t>частини</a:t>
            </a:r>
            <a:r>
              <a:rPr lang="ru-RU" sz="5500" dirty="0"/>
              <a:t> суден, </a:t>
            </a:r>
            <a:r>
              <a:rPr lang="ru-RU" sz="5500" dirty="0" err="1"/>
              <a:t>гідротехнічних</a:t>
            </a:r>
            <a:r>
              <a:rPr lang="ru-RU" sz="5500" dirty="0"/>
              <a:t> </a:t>
            </a:r>
            <a:r>
              <a:rPr lang="ru-RU" sz="5500" dirty="0" err="1"/>
              <a:t>споруд</a:t>
            </a:r>
            <a:r>
              <a:rPr lang="ru-RU" sz="5500" dirty="0"/>
              <a:t>, </a:t>
            </a:r>
            <a:r>
              <a:rPr lang="ru-RU" sz="5500" dirty="0" err="1"/>
              <a:t>рослин</a:t>
            </a:r>
            <a:r>
              <a:rPr lang="ru-RU" sz="5500" dirty="0"/>
              <a:t> та </a:t>
            </a:r>
            <a:r>
              <a:rPr lang="ru-RU" sz="5500" dirty="0" err="1"/>
              <a:t>ін</a:t>
            </a:r>
            <a:r>
              <a:rPr lang="ru-RU" sz="5500" dirty="0"/>
              <a:t>.), </a:t>
            </a:r>
            <a:r>
              <a:rPr lang="ru-RU" sz="5500" dirty="0" err="1"/>
              <a:t>які</a:t>
            </a:r>
            <a:r>
              <a:rPr lang="ru-RU" sz="5500" dirty="0"/>
              <a:t> </a:t>
            </a:r>
            <a:r>
              <a:rPr lang="ru-RU" sz="5500" dirty="0" err="1"/>
              <a:t>знаходяться</a:t>
            </a:r>
            <a:r>
              <a:rPr lang="ru-RU" sz="5500" dirty="0"/>
              <a:t> у </a:t>
            </a:r>
            <a:r>
              <a:rPr lang="ru-RU" sz="5500" dirty="0" err="1"/>
              <a:t>воді</a:t>
            </a:r>
            <a:r>
              <a:rPr lang="ru-RU" sz="5500" dirty="0"/>
              <a:t>.</a:t>
            </a: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cean-ener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r>
              <a:rPr lang="ru-RU" sz="3200" b="1" i="1" u="sng" dirty="0" err="1"/>
              <a:t>Температурний</a:t>
            </a:r>
            <a:r>
              <a:rPr lang="ru-RU" sz="3200" b="1" i="1" u="sng" dirty="0"/>
              <a:t> режим.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59766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dirty="0" err="1"/>
              <a:t>Водні</a:t>
            </a:r>
            <a:r>
              <a:rPr lang="ru-RU" sz="2800" dirty="0"/>
              <a:t> </a:t>
            </a:r>
            <a:r>
              <a:rPr lang="ru-RU" sz="2800" dirty="0" err="1"/>
              <a:t>організми</a:t>
            </a:r>
            <a:r>
              <a:rPr lang="ru-RU" sz="2800" dirty="0"/>
              <a:t> </a:t>
            </a:r>
            <a:r>
              <a:rPr lang="ru-RU" sz="2800" dirty="0" err="1"/>
              <a:t>пристосувалися</a:t>
            </a:r>
            <a:r>
              <a:rPr lang="ru-RU" sz="2800" dirty="0"/>
              <a:t> до </a:t>
            </a:r>
            <a:r>
              <a:rPr lang="ru-RU" sz="2800" dirty="0" err="1"/>
              <a:t>різних</a:t>
            </a:r>
            <a:r>
              <a:rPr lang="ru-RU" sz="2800" dirty="0"/>
              <a:t> </a:t>
            </a:r>
            <a:r>
              <a:rPr lang="ru-RU" sz="2800" dirty="0" err="1"/>
              <a:t>температурних</a:t>
            </a:r>
            <a:r>
              <a:rPr lang="ru-RU" sz="2800" dirty="0"/>
              <a:t> умов </a:t>
            </a:r>
            <a:r>
              <a:rPr lang="ru-RU" sz="2800" dirty="0" err="1"/>
              <a:t>проживання</a:t>
            </a:r>
            <a:r>
              <a:rPr lang="ru-RU" sz="2800" dirty="0"/>
              <a:t>: </a:t>
            </a:r>
            <a:r>
              <a:rPr lang="ru-RU" sz="2800" dirty="0" err="1"/>
              <a:t>одні</a:t>
            </a:r>
            <a:r>
              <a:rPr lang="ru-RU" sz="2800" dirty="0"/>
              <a:t> з них </a:t>
            </a:r>
            <a:r>
              <a:rPr lang="ru-RU" sz="2800" dirty="0" err="1"/>
              <a:t>живуть</a:t>
            </a:r>
            <a:r>
              <a:rPr lang="ru-RU" sz="2800" dirty="0"/>
              <a:t> в </a:t>
            </a:r>
            <a:r>
              <a:rPr lang="ru-RU" sz="2800" dirty="0" err="1"/>
              <a:t>гарячих</a:t>
            </a:r>
            <a:r>
              <a:rPr lang="ru-RU" sz="2800" dirty="0"/>
              <a:t> </a:t>
            </a:r>
            <a:r>
              <a:rPr lang="ru-RU" sz="2800" dirty="0" err="1"/>
              <a:t>джерелах</a:t>
            </a:r>
            <a:r>
              <a:rPr lang="ru-RU" sz="2800" dirty="0"/>
              <a:t> при </a:t>
            </a:r>
            <a:r>
              <a:rPr lang="ru-RU" sz="2800" dirty="0" err="1"/>
              <a:t>температурі</a:t>
            </a:r>
            <a:r>
              <a:rPr lang="ru-RU" sz="2800" dirty="0"/>
              <a:t> 45-50 °С і </a:t>
            </a:r>
            <a:r>
              <a:rPr lang="ru-RU" sz="2800" dirty="0" err="1"/>
              <a:t>вище</a:t>
            </a:r>
            <a:r>
              <a:rPr lang="ru-RU" sz="2800" dirty="0"/>
              <a:t>, </a:t>
            </a:r>
            <a:r>
              <a:rPr lang="ru-RU" sz="2800" dirty="0" err="1"/>
              <a:t>інші</a:t>
            </a:r>
            <a:r>
              <a:rPr lang="ru-RU" sz="2800" dirty="0"/>
              <a:t> </a:t>
            </a:r>
            <a:r>
              <a:rPr lang="ru-RU" sz="2800" dirty="0" err="1"/>
              <a:t>активні</a:t>
            </a:r>
            <a:r>
              <a:rPr lang="ru-RU" sz="2800" dirty="0"/>
              <a:t> при </a:t>
            </a:r>
            <a:r>
              <a:rPr lang="ru-RU" sz="2800" dirty="0" err="1"/>
              <a:t>температурі</a:t>
            </a:r>
            <a:r>
              <a:rPr lang="ru-RU" sz="2800" dirty="0"/>
              <a:t> води –2°С і </a:t>
            </a:r>
            <a:r>
              <a:rPr lang="ru-RU" sz="2800" dirty="0" err="1"/>
              <a:t>можуть</a:t>
            </a:r>
            <a:r>
              <a:rPr lang="ru-RU" sz="2800" dirty="0"/>
              <a:t> </a:t>
            </a:r>
            <a:r>
              <a:rPr lang="ru-RU" sz="2800" dirty="0" err="1"/>
              <a:t>витримувати</a:t>
            </a:r>
            <a:r>
              <a:rPr lang="ru-RU" sz="2800" dirty="0"/>
              <a:t> </a:t>
            </a:r>
            <a:r>
              <a:rPr lang="ru-RU" sz="2800" dirty="0" err="1"/>
              <a:t>промерзання</a:t>
            </a:r>
            <a:r>
              <a:rPr lang="ru-RU" sz="2800" dirty="0"/>
              <a:t> – </a:t>
            </a:r>
            <a:r>
              <a:rPr lang="ru-RU" sz="2800" dirty="0" smtClean="0"/>
              <a:t>12°С. </a:t>
            </a:r>
          </a:p>
          <a:p>
            <a:pPr marL="0" indent="0">
              <a:buNone/>
            </a:pPr>
            <a:r>
              <a:rPr lang="ru-RU" sz="2800" dirty="0" smtClean="0"/>
              <a:t>Через </a:t>
            </a:r>
            <a:r>
              <a:rPr lang="ru-RU" sz="2800" dirty="0"/>
              <a:t>свою </a:t>
            </a:r>
            <a:r>
              <a:rPr lang="ru-RU" sz="2800" dirty="0" err="1"/>
              <a:t>високу</a:t>
            </a:r>
            <a:r>
              <a:rPr lang="ru-RU" sz="2800" dirty="0"/>
              <a:t> </a:t>
            </a:r>
            <a:r>
              <a:rPr lang="ru-RU" sz="2800" dirty="0" err="1"/>
              <a:t>теплоємність</a:t>
            </a:r>
            <a:r>
              <a:rPr lang="ru-RU" sz="2800" dirty="0"/>
              <a:t> вода є </a:t>
            </a:r>
            <a:r>
              <a:rPr lang="ru-RU" sz="2800" dirty="0" err="1"/>
              <a:t>набагато</a:t>
            </a:r>
            <a:r>
              <a:rPr lang="ru-RU" sz="2800" dirty="0"/>
              <a:t> </a:t>
            </a:r>
            <a:r>
              <a:rPr lang="ru-RU" sz="2800" dirty="0" err="1"/>
              <a:t>більш</a:t>
            </a:r>
            <a:r>
              <a:rPr lang="ru-RU" sz="2800" dirty="0"/>
              <a:t> </a:t>
            </a:r>
            <a:r>
              <a:rPr lang="ru-RU" sz="2800" dirty="0" err="1"/>
              <a:t>термостабільним</a:t>
            </a:r>
            <a:r>
              <a:rPr lang="ru-RU" sz="2800" dirty="0"/>
              <a:t> </a:t>
            </a:r>
            <a:r>
              <a:rPr lang="ru-RU" sz="2800" dirty="0" err="1"/>
              <a:t>середовищем</a:t>
            </a:r>
            <a:r>
              <a:rPr lang="ru-RU" sz="2800" dirty="0"/>
              <a:t>, </a:t>
            </a:r>
            <a:r>
              <a:rPr lang="ru-RU" sz="2800" dirty="0" err="1"/>
              <a:t>ніж</a:t>
            </a:r>
            <a:r>
              <a:rPr lang="ru-RU" sz="2800" dirty="0"/>
              <a:t> </a:t>
            </a:r>
            <a:r>
              <a:rPr lang="ru-RU" sz="2800" dirty="0" err="1"/>
              <a:t>повітря</a:t>
            </a:r>
            <a:r>
              <a:rPr lang="ru-RU" sz="2800" dirty="0"/>
              <a:t> </a:t>
            </a:r>
            <a:r>
              <a:rPr lang="ru-RU" sz="2800" dirty="0" err="1"/>
              <a:t>тобто</a:t>
            </a:r>
            <a:r>
              <a:rPr lang="ru-RU" sz="2800" dirty="0"/>
              <a:t> </a:t>
            </a:r>
            <a:r>
              <a:rPr lang="ru-RU" sz="2800" dirty="0" err="1"/>
              <a:t>її</a:t>
            </a:r>
            <a:r>
              <a:rPr lang="ru-RU" sz="2800" dirty="0"/>
              <a:t> температура </a:t>
            </a:r>
            <a:r>
              <a:rPr lang="ru-RU" sz="2800" dirty="0" err="1"/>
              <a:t>змінюється</a:t>
            </a:r>
            <a:r>
              <a:rPr lang="ru-RU" sz="2800" dirty="0"/>
              <a:t> </a:t>
            </a:r>
            <a:r>
              <a:rPr lang="ru-RU" sz="2800" dirty="0" err="1"/>
              <a:t>поволі</a:t>
            </a:r>
            <a:r>
              <a:rPr lang="ru-RU" sz="2800" dirty="0"/>
              <a:t>, а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сприятливо</a:t>
            </a:r>
            <a:r>
              <a:rPr lang="ru-RU" sz="2800" dirty="0"/>
              <a:t> для </a:t>
            </a:r>
            <a:r>
              <a:rPr lang="ru-RU" sz="2800" dirty="0" err="1"/>
              <a:t>існування</a:t>
            </a:r>
            <a:r>
              <a:rPr lang="ru-RU" sz="2800" dirty="0"/>
              <a:t> </a:t>
            </a:r>
            <a:r>
              <a:rPr lang="ru-RU" sz="2800" dirty="0" err="1"/>
              <a:t>живих</a:t>
            </a:r>
            <a:r>
              <a:rPr lang="ru-RU" sz="2800" dirty="0"/>
              <a:t> </a:t>
            </a:r>
            <a:r>
              <a:rPr lang="ru-RU" sz="2800" dirty="0" err="1"/>
              <a:t>організмів</a:t>
            </a:r>
            <a:r>
              <a:rPr lang="ru-RU" sz="2800" dirty="0"/>
              <a:t>. У </a:t>
            </a:r>
            <a:r>
              <a:rPr lang="ru-RU" sz="2800" dirty="0" err="1"/>
              <a:t>водоймах</a:t>
            </a:r>
            <a:r>
              <a:rPr lang="ru-RU" sz="2800" dirty="0"/>
              <a:t> </a:t>
            </a:r>
            <a:r>
              <a:rPr lang="ru-RU" sz="2800" dirty="0" err="1"/>
              <a:t>суші</a:t>
            </a:r>
            <a:r>
              <a:rPr lang="ru-RU" sz="2800" dirty="0"/>
              <a:t> температура </a:t>
            </a:r>
            <a:r>
              <a:rPr lang="ru-RU" sz="2800" dirty="0" err="1"/>
              <a:t>зазвичай</a:t>
            </a:r>
            <a:r>
              <a:rPr lang="ru-RU" sz="2800" dirty="0"/>
              <a:t> </a:t>
            </a:r>
            <a:r>
              <a:rPr lang="ru-RU" sz="2800" dirty="0" err="1"/>
              <a:t>коливається</a:t>
            </a:r>
            <a:r>
              <a:rPr lang="ru-RU" sz="2800" dirty="0"/>
              <a:t> </a:t>
            </a:r>
            <a:r>
              <a:rPr lang="ru-RU" sz="2800" dirty="0" err="1"/>
              <a:t>значно</a:t>
            </a:r>
            <a:r>
              <a:rPr lang="ru-RU" sz="2800" dirty="0"/>
              <a:t> </a:t>
            </a:r>
            <a:r>
              <a:rPr lang="ru-RU" sz="2800" dirty="0" err="1"/>
              <a:t>істотніше</a:t>
            </a:r>
            <a:r>
              <a:rPr lang="ru-RU" sz="2800" dirty="0"/>
              <a:t>, </a:t>
            </a:r>
            <a:r>
              <a:rPr lang="ru-RU" sz="2800" dirty="0" err="1"/>
              <a:t>ніж</a:t>
            </a:r>
            <a:r>
              <a:rPr lang="ru-RU" sz="2800" dirty="0"/>
              <a:t> в морях і океанах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sz="2800" dirty="0" err="1"/>
              <a:t>Організми</a:t>
            </a:r>
            <a:r>
              <a:rPr lang="ru-RU" sz="2800" dirty="0"/>
              <a:t> </a:t>
            </a:r>
            <a:r>
              <a:rPr lang="ru-RU" sz="2800" dirty="0" smtClean="0"/>
              <a:t>, </a:t>
            </a:r>
            <a:r>
              <a:rPr lang="ru-RU" sz="2800" dirty="0" err="1" smtClean="0"/>
              <a:t>здатні</a:t>
            </a:r>
            <a:r>
              <a:rPr lang="ru-RU" sz="2800" dirty="0" smtClean="0"/>
              <a:t> </a:t>
            </a:r>
            <a:r>
              <a:rPr lang="ru-RU" sz="2800" dirty="0" err="1"/>
              <a:t>жити</a:t>
            </a:r>
            <a:r>
              <a:rPr lang="ru-RU" sz="2800" dirty="0"/>
              <a:t> у </a:t>
            </a:r>
            <a:r>
              <a:rPr lang="ru-RU" sz="2800" dirty="0" err="1"/>
              <a:t>воді</a:t>
            </a:r>
            <a:r>
              <a:rPr lang="ru-RU" sz="2800" dirty="0"/>
              <a:t> </a:t>
            </a:r>
            <a:r>
              <a:rPr lang="ru-RU" sz="2800" dirty="0" err="1"/>
              <a:t>різної</a:t>
            </a:r>
            <a:r>
              <a:rPr lang="ru-RU" sz="2800" dirty="0"/>
              <a:t> </a:t>
            </a:r>
            <a:r>
              <a:rPr lang="ru-RU" sz="2800" dirty="0" err="1"/>
              <a:t>температури</a:t>
            </a:r>
            <a:r>
              <a:rPr lang="ru-RU" sz="2800" dirty="0"/>
              <a:t> і </a:t>
            </a:r>
            <a:r>
              <a:rPr lang="ru-RU" sz="2800" dirty="0" err="1"/>
              <a:t>переносити</a:t>
            </a:r>
            <a:r>
              <a:rPr lang="ru-RU" sz="2800" dirty="0"/>
              <a:t> </a:t>
            </a:r>
            <a:r>
              <a:rPr lang="ru-RU" sz="2800" dirty="0" err="1"/>
              <a:t>значні</a:t>
            </a:r>
            <a:r>
              <a:rPr lang="ru-RU" sz="2800" dirty="0"/>
              <a:t> </a:t>
            </a:r>
            <a:r>
              <a:rPr lang="ru-RU" sz="2800" dirty="0" err="1"/>
              <a:t>її</a:t>
            </a:r>
            <a:r>
              <a:rPr lang="ru-RU" sz="2800" dirty="0"/>
              <a:t> </a:t>
            </a:r>
            <a:r>
              <a:rPr lang="ru-RU" sz="2800" dirty="0" err="1"/>
              <a:t>коливання</a:t>
            </a:r>
            <a:r>
              <a:rPr lang="ru-RU" sz="2800" dirty="0"/>
              <a:t>, </a:t>
            </a:r>
            <a:r>
              <a:rPr lang="ru-RU" sz="2800" dirty="0" err="1"/>
              <a:t>називаються</a:t>
            </a:r>
            <a:r>
              <a:rPr lang="ru-RU" sz="2800" dirty="0"/>
              <a:t> </a:t>
            </a:r>
            <a:r>
              <a:rPr lang="ru-RU" sz="2800" b="1" dirty="0" err="1"/>
              <a:t>евритермними</a:t>
            </a:r>
            <a:r>
              <a:rPr lang="ru-RU" sz="2800" dirty="0"/>
              <a:t>. У них </a:t>
            </a:r>
            <a:r>
              <a:rPr lang="ru-RU" sz="2800" dirty="0" err="1"/>
              <a:t>виробляються</a:t>
            </a:r>
            <a:r>
              <a:rPr lang="ru-RU" sz="2800" dirty="0"/>
              <a:t> </a:t>
            </a:r>
            <a:r>
              <a:rPr lang="ru-RU" sz="2800" dirty="0" err="1"/>
              <a:t>різні</a:t>
            </a:r>
            <a:r>
              <a:rPr lang="ru-RU" sz="2800" dirty="0"/>
              <a:t> </a:t>
            </a:r>
            <a:r>
              <a:rPr lang="ru-RU" sz="2800" dirty="0" err="1"/>
              <a:t>пристосування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дозволяють</a:t>
            </a:r>
            <a:r>
              <a:rPr lang="ru-RU" sz="2800" dirty="0"/>
              <a:t> </a:t>
            </a:r>
            <a:r>
              <a:rPr lang="ru-RU" sz="2800" dirty="0" err="1"/>
              <a:t>компенсувати</a:t>
            </a:r>
            <a:r>
              <a:rPr lang="ru-RU" sz="2800" dirty="0"/>
              <a:t> </a:t>
            </a:r>
            <a:r>
              <a:rPr lang="ru-RU" sz="2800" dirty="0" err="1"/>
              <a:t>дії</a:t>
            </a:r>
            <a:r>
              <a:rPr lang="ru-RU" sz="2800" dirty="0"/>
              <a:t> </a:t>
            </a:r>
            <a:r>
              <a:rPr lang="ru-RU" sz="2800" dirty="0" err="1"/>
              <a:t>змінної</a:t>
            </a:r>
            <a:r>
              <a:rPr lang="ru-RU" sz="2800" dirty="0"/>
              <a:t> </a:t>
            </a:r>
            <a:r>
              <a:rPr lang="ru-RU" sz="2800" dirty="0" err="1" smtClean="0"/>
              <a:t>температури</a:t>
            </a:r>
            <a:r>
              <a:rPr lang="ru-RU" sz="2800" dirty="0" smtClean="0"/>
              <a:t>. </a:t>
            </a:r>
            <a:r>
              <a:rPr lang="ru-RU" sz="2800" dirty="0" err="1" smtClean="0"/>
              <a:t>Організми</a:t>
            </a:r>
            <a:r>
              <a:rPr lang="ru-RU" sz="2800" dirty="0"/>
              <a:t>, </a:t>
            </a:r>
            <a:r>
              <a:rPr lang="ru-RU" sz="2800" dirty="0" err="1"/>
              <a:t>здатні</a:t>
            </a:r>
            <a:r>
              <a:rPr lang="ru-RU" sz="2800" dirty="0"/>
              <a:t> </a:t>
            </a:r>
            <a:r>
              <a:rPr lang="ru-RU" sz="2800" dirty="0" err="1"/>
              <a:t>існувати</a:t>
            </a:r>
            <a:r>
              <a:rPr lang="ru-RU" sz="2800" dirty="0"/>
              <a:t> </a:t>
            </a:r>
            <a:r>
              <a:rPr lang="ru-RU" sz="2800" dirty="0" err="1"/>
              <a:t>тільки</a:t>
            </a:r>
            <a:r>
              <a:rPr lang="ru-RU" sz="2800" dirty="0"/>
              <a:t> у </a:t>
            </a:r>
            <a:r>
              <a:rPr lang="ru-RU" sz="2800" dirty="0" err="1"/>
              <a:t>вузькому</a:t>
            </a:r>
            <a:r>
              <a:rPr lang="ru-RU" sz="2800" dirty="0"/>
              <a:t> </a:t>
            </a:r>
            <a:r>
              <a:rPr lang="ru-RU" sz="2800" dirty="0" err="1"/>
              <a:t>діапазоні</a:t>
            </a:r>
            <a:r>
              <a:rPr lang="ru-RU" sz="2800" dirty="0"/>
              <a:t> температур, </a:t>
            </a:r>
            <a:r>
              <a:rPr lang="ru-RU" sz="2800" dirty="0" err="1"/>
              <a:t>називаються</a:t>
            </a:r>
            <a:r>
              <a:rPr lang="ru-RU" sz="2800" dirty="0"/>
              <a:t> </a:t>
            </a:r>
            <a:r>
              <a:rPr lang="ru-RU" sz="2800" b="1" dirty="0" err="1"/>
              <a:t>стенотермними</a:t>
            </a:r>
            <a:r>
              <a:rPr lang="ru-RU" sz="2800" dirty="0"/>
              <a:t>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23728" y="332656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/>
              <a:t>Газовий</a:t>
            </a:r>
            <a:r>
              <a:rPr lang="ru-RU" sz="3600" dirty="0"/>
              <a:t> склад.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978987"/>
            <a:ext cx="90364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Насичення</a:t>
            </a:r>
            <a:r>
              <a:rPr lang="ru-RU" sz="2400" dirty="0"/>
              <a:t> води </a:t>
            </a:r>
            <a:r>
              <a:rPr lang="ru-RU" sz="2400" dirty="0" err="1"/>
              <a:t>атмосферним</a:t>
            </a:r>
            <a:r>
              <a:rPr lang="ru-RU" sz="2400" dirty="0"/>
              <a:t> киснем </a:t>
            </a:r>
            <a:r>
              <a:rPr lang="ru-RU" sz="2400" dirty="0" err="1"/>
              <a:t>йде</a:t>
            </a:r>
            <a:r>
              <a:rPr lang="ru-RU" sz="2400" dirty="0"/>
              <a:t> через </a:t>
            </a:r>
            <a:r>
              <a:rPr lang="ru-RU" sz="2400" dirty="0" err="1"/>
              <a:t>поверхню</a:t>
            </a:r>
            <a:r>
              <a:rPr lang="ru-RU" sz="2400" dirty="0"/>
              <a:t>. Фотосинтез максимально </a:t>
            </a:r>
            <a:r>
              <a:rPr lang="ru-RU" sz="2400" dirty="0" err="1"/>
              <a:t>інтенсивний</a:t>
            </a:r>
            <a:r>
              <a:rPr lang="ru-RU" sz="2400" dirty="0"/>
              <a:t> </a:t>
            </a:r>
            <a:r>
              <a:rPr lang="ru-RU" sz="2400" dirty="0" err="1"/>
              <a:t>теж</a:t>
            </a:r>
            <a:r>
              <a:rPr lang="ru-RU" sz="2400" dirty="0"/>
              <a:t> у </a:t>
            </a:r>
            <a:r>
              <a:rPr lang="ru-RU" sz="2400" dirty="0" err="1"/>
              <a:t>верхньому</a:t>
            </a:r>
            <a:r>
              <a:rPr lang="ru-RU" sz="2400" dirty="0"/>
              <a:t>, </a:t>
            </a:r>
            <a:r>
              <a:rPr lang="ru-RU" sz="2400" dirty="0" err="1"/>
              <a:t>найбільш</a:t>
            </a:r>
            <a:r>
              <a:rPr lang="ru-RU" sz="2400" dirty="0"/>
              <a:t> </a:t>
            </a:r>
            <a:r>
              <a:rPr lang="ru-RU" sz="2400" dirty="0" err="1"/>
              <a:t>освітленому</a:t>
            </a:r>
            <a:r>
              <a:rPr lang="ru-RU" sz="2400" dirty="0"/>
              <a:t> </a:t>
            </a:r>
            <a:r>
              <a:rPr lang="ru-RU" sz="2400" dirty="0" err="1"/>
              <a:t>шарі</a:t>
            </a:r>
            <a:r>
              <a:rPr lang="ru-RU" sz="2400" dirty="0"/>
              <a:t> води. Тому </a:t>
            </a:r>
            <a:r>
              <a:rPr lang="ru-RU" sz="2400" dirty="0" err="1"/>
              <a:t>кисневі</a:t>
            </a:r>
            <a:r>
              <a:rPr lang="ru-RU" sz="2400" dirty="0"/>
              <a:t> </a:t>
            </a:r>
            <a:r>
              <a:rPr lang="ru-RU" sz="2400" dirty="0" err="1"/>
              <a:t>умови</a:t>
            </a:r>
            <a:r>
              <a:rPr lang="ru-RU" sz="2400" dirty="0"/>
              <a:t> у </a:t>
            </a:r>
            <a:r>
              <a:rPr lang="ru-RU" sz="2400" dirty="0" err="1"/>
              <a:t>поверхні</a:t>
            </a:r>
            <a:r>
              <a:rPr lang="ru-RU" sz="2400" dirty="0"/>
              <a:t> </a:t>
            </a:r>
            <a:r>
              <a:rPr lang="ru-RU" sz="2400" dirty="0" err="1"/>
              <a:t>зазвичай</a:t>
            </a:r>
            <a:r>
              <a:rPr lang="ru-RU" sz="2400" dirty="0"/>
              <a:t> </a:t>
            </a:r>
            <a:r>
              <a:rPr lang="ru-RU" sz="2400" dirty="0" err="1"/>
              <a:t>краще</a:t>
            </a:r>
            <a:r>
              <a:rPr lang="ru-RU" sz="2400" dirty="0"/>
              <a:t>, </a:t>
            </a:r>
            <a:r>
              <a:rPr lang="ru-RU" sz="2400" dirty="0" err="1"/>
              <a:t>ніж</a:t>
            </a:r>
            <a:r>
              <a:rPr lang="ru-RU" sz="2400" dirty="0"/>
              <a:t> на </a:t>
            </a:r>
            <a:r>
              <a:rPr lang="ru-RU" sz="2400" dirty="0" err="1"/>
              <a:t>глибині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err="1" smtClean="0"/>
              <a:t>Деякі</a:t>
            </a:r>
            <a:r>
              <a:rPr lang="ru-RU" sz="2400" dirty="0" smtClean="0"/>
              <a:t> </a:t>
            </a:r>
            <a:r>
              <a:rPr lang="ru-RU" sz="2400" dirty="0" err="1"/>
              <a:t>водні</a:t>
            </a:r>
            <a:r>
              <a:rPr lang="ru-RU" sz="2400" dirty="0"/>
              <a:t> </a:t>
            </a:r>
            <a:r>
              <a:rPr lang="ru-RU" sz="2400" dirty="0" err="1"/>
              <a:t>мешканці</a:t>
            </a:r>
            <a:r>
              <a:rPr lang="ru-RU" sz="2400" dirty="0"/>
              <a:t> </a:t>
            </a:r>
            <a:r>
              <a:rPr lang="ru-RU" sz="2400" dirty="0" err="1"/>
              <a:t>порівняно</a:t>
            </a:r>
            <a:r>
              <a:rPr lang="ru-RU" sz="2400" dirty="0"/>
              <a:t> легко </a:t>
            </a:r>
            <a:r>
              <a:rPr lang="ru-RU" sz="2400" dirty="0" err="1"/>
              <a:t>переносять</a:t>
            </a:r>
            <a:r>
              <a:rPr lang="ru-RU" sz="2400" dirty="0"/>
              <a:t> </a:t>
            </a:r>
            <a:r>
              <a:rPr lang="ru-RU" sz="2400" dirty="0" err="1"/>
              <a:t>низькі</a:t>
            </a:r>
            <a:r>
              <a:rPr lang="ru-RU" sz="2400" dirty="0"/>
              <a:t> </a:t>
            </a:r>
            <a:r>
              <a:rPr lang="ru-RU" sz="2400" dirty="0" err="1"/>
              <a:t>концентрації</a:t>
            </a:r>
            <a:r>
              <a:rPr lang="ru-RU" sz="2400" dirty="0"/>
              <a:t> </a:t>
            </a:r>
            <a:r>
              <a:rPr lang="ru-RU" sz="2400" dirty="0" err="1"/>
              <a:t>кисню</a:t>
            </a:r>
            <a:r>
              <a:rPr lang="ru-RU" sz="2400" dirty="0"/>
              <a:t> у </a:t>
            </a:r>
            <a:r>
              <a:rPr lang="ru-RU" sz="2400" dirty="0" err="1"/>
              <a:t>воді</a:t>
            </a:r>
            <a:r>
              <a:rPr lang="ru-RU" sz="2400" dirty="0"/>
              <a:t> (карась, </a:t>
            </a:r>
            <a:r>
              <a:rPr lang="ru-RU" sz="2400" dirty="0" err="1"/>
              <a:t>молюск</a:t>
            </a:r>
            <a:r>
              <a:rPr lang="ru-RU" sz="2400" dirty="0"/>
              <a:t> живородка, </a:t>
            </a:r>
            <a:r>
              <a:rPr lang="ru-RU" sz="2400" dirty="0" err="1"/>
              <a:t>малощетинковий</a:t>
            </a:r>
            <a:r>
              <a:rPr lang="ru-RU" sz="2400" dirty="0"/>
              <a:t> </a:t>
            </a:r>
            <a:r>
              <a:rPr lang="ru-RU" sz="2400" dirty="0" err="1"/>
              <a:t>черв'як</a:t>
            </a:r>
            <a:r>
              <a:rPr lang="ru-RU" sz="2400" dirty="0"/>
              <a:t> трубочник), </a:t>
            </a:r>
            <a:r>
              <a:rPr lang="ru-RU" sz="2400" dirty="0" err="1"/>
              <a:t>оскільки</a:t>
            </a:r>
            <a:r>
              <a:rPr lang="ru-RU" sz="2400" dirty="0"/>
              <a:t> вони </a:t>
            </a:r>
            <a:r>
              <a:rPr lang="ru-RU" sz="2400" dirty="0" err="1"/>
              <a:t>пристосувалися</a:t>
            </a:r>
            <a:r>
              <a:rPr lang="ru-RU" sz="2400" dirty="0"/>
              <a:t> до </a:t>
            </a:r>
            <a:r>
              <a:rPr lang="ru-RU" sz="2400" dirty="0" err="1"/>
              <a:t>життя</a:t>
            </a:r>
            <a:r>
              <a:rPr lang="ru-RU" sz="2400" dirty="0"/>
              <a:t> у </a:t>
            </a:r>
            <a:r>
              <a:rPr lang="ru-RU" sz="2400" dirty="0" err="1"/>
              <a:t>водоймах</a:t>
            </a:r>
            <a:r>
              <a:rPr lang="ru-RU" sz="2400" dirty="0"/>
              <a:t>, де </a:t>
            </a:r>
            <a:r>
              <a:rPr lang="ru-RU" sz="2400" dirty="0" err="1"/>
              <a:t>дефіцит</a:t>
            </a:r>
            <a:r>
              <a:rPr lang="ru-RU" sz="2400" dirty="0"/>
              <a:t> </a:t>
            </a:r>
            <a:r>
              <a:rPr lang="ru-RU" sz="2400" dirty="0" err="1"/>
              <a:t>кисню</a:t>
            </a:r>
            <a:r>
              <a:rPr lang="ru-RU" sz="2400" dirty="0"/>
              <a:t> – </a:t>
            </a:r>
            <a:r>
              <a:rPr lang="ru-RU" sz="2400" dirty="0" err="1"/>
              <a:t>звичайне</a:t>
            </a:r>
            <a:r>
              <a:rPr lang="ru-RU" sz="2400" dirty="0"/>
              <a:t> </a:t>
            </a:r>
            <a:r>
              <a:rPr lang="ru-RU" sz="2400" dirty="0" err="1"/>
              <a:t>явище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err="1" smtClean="0"/>
              <a:t>Інші</a:t>
            </a:r>
            <a:r>
              <a:rPr lang="ru-RU" sz="2400" dirty="0" smtClean="0"/>
              <a:t> </a:t>
            </a:r>
            <a:r>
              <a:rPr lang="ru-RU" sz="2400" dirty="0" err="1"/>
              <a:t>організми</a:t>
            </a:r>
            <a:r>
              <a:rPr lang="ru-RU" sz="2400" dirty="0"/>
              <a:t> </a:t>
            </a:r>
            <a:r>
              <a:rPr lang="ru-RU" sz="2400" dirty="0" err="1"/>
              <a:t>навпаки</a:t>
            </a:r>
            <a:r>
              <a:rPr lang="ru-RU" sz="2400" dirty="0"/>
              <a:t>, </a:t>
            </a:r>
            <a:r>
              <a:rPr lang="ru-RU" sz="2400" dirty="0" err="1"/>
              <a:t>надзвичайно</a:t>
            </a:r>
            <a:r>
              <a:rPr lang="ru-RU" sz="2400" dirty="0"/>
              <a:t> </a:t>
            </a:r>
            <a:r>
              <a:rPr lang="ru-RU" sz="2400" dirty="0" err="1"/>
              <a:t>вимогливі</a:t>
            </a:r>
            <a:r>
              <a:rPr lang="ru-RU" sz="2400" dirty="0"/>
              <a:t> до </a:t>
            </a:r>
            <a:r>
              <a:rPr lang="ru-RU" sz="2400" dirty="0" err="1"/>
              <a:t>вмісту</a:t>
            </a:r>
            <a:r>
              <a:rPr lang="ru-RU" sz="2400" dirty="0"/>
              <a:t> </a:t>
            </a:r>
            <a:r>
              <a:rPr lang="ru-RU" sz="2400" dirty="0" err="1"/>
              <a:t>кисню</a:t>
            </a:r>
            <a:r>
              <a:rPr lang="ru-RU" sz="2400" dirty="0"/>
              <a:t>: форель, поденки з </a:t>
            </a:r>
            <a:r>
              <a:rPr lang="ru-RU" sz="2400" dirty="0" err="1"/>
              <a:t>сімейства</a:t>
            </a:r>
            <a:r>
              <a:rPr lang="ru-RU" sz="2400" dirty="0"/>
              <a:t> </a:t>
            </a:r>
            <a:r>
              <a:rPr lang="ru-RU" sz="2400" dirty="0" err="1"/>
              <a:t>гептагеніди</a:t>
            </a:r>
            <a:r>
              <a:rPr lang="ru-RU" sz="2400" dirty="0"/>
              <a:t> (</a:t>
            </a:r>
            <a:r>
              <a:rPr lang="en-US" sz="2400" dirty="0" err="1"/>
              <a:t>Heptageniidae</a:t>
            </a:r>
            <a:r>
              <a:rPr lang="en-US" sz="2400" dirty="0" smtClean="0"/>
              <a:t>)</a:t>
            </a:r>
            <a:r>
              <a:rPr lang="uk-UA" sz="2400" dirty="0" smtClean="0"/>
              <a:t>.</a:t>
            </a:r>
          </a:p>
          <a:p>
            <a:r>
              <a:rPr lang="ru-RU" sz="2400" dirty="0"/>
              <a:t>З </a:t>
            </a:r>
            <a:r>
              <a:rPr lang="ru-RU" sz="2400" dirty="0" err="1"/>
              <a:t>інших</a:t>
            </a:r>
            <a:r>
              <a:rPr lang="ru-RU" sz="2400" dirty="0"/>
              <a:t> </a:t>
            </a:r>
            <a:r>
              <a:rPr lang="ru-RU" sz="2400" dirty="0" err="1"/>
              <a:t>газів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мають</a:t>
            </a:r>
            <a:r>
              <a:rPr lang="ru-RU" sz="2400" dirty="0"/>
              <a:t> </a:t>
            </a:r>
            <a:r>
              <a:rPr lang="ru-RU" sz="2400" dirty="0" err="1"/>
              <a:t>важливе</a:t>
            </a:r>
            <a:r>
              <a:rPr lang="ru-RU" sz="2400" dirty="0"/>
              <a:t> </a:t>
            </a:r>
            <a:r>
              <a:rPr lang="ru-RU" sz="2400" dirty="0" err="1"/>
              <a:t>значення</a:t>
            </a:r>
            <a:r>
              <a:rPr lang="ru-RU" sz="2400" dirty="0"/>
              <a:t> для </a:t>
            </a:r>
            <a:r>
              <a:rPr lang="ru-RU" sz="2400" dirty="0" err="1"/>
              <a:t>гідробіонтів</a:t>
            </a:r>
            <a:r>
              <a:rPr lang="ru-RU" sz="2400" dirty="0"/>
              <a:t>, треба </a:t>
            </a:r>
            <a:r>
              <a:rPr lang="ru-RU" sz="2400" dirty="0" err="1"/>
              <a:t>відзначити</a:t>
            </a:r>
            <a:r>
              <a:rPr lang="ru-RU" sz="2400" dirty="0"/>
              <a:t> </a:t>
            </a:r>
            <a:r>
              <a:rPr lang="ru-RU" sz="2400" dirty="0" err="1"/>
              <a:t>вуглекислий</a:t>
            </a:r>
            <a:r>
              <a:rPr lang="ru-RU" sz="2400" dirty="0"/>
              <a:t> газ: у невеликих </a:t>
            </a:r>
            <a:r>
              <a:rPr lang="ru-RU" sz="2400" dirty="0" err="1"/>
              <a:t>концентраціях</a:t>
            </a:r>
            <a:r>
              <a:rPr lang="ru-RU" sz="2400" dirty="0"/>
              <a:t> </a:t>
            </a:r>
            <a:r>
              <a:rPr lang="ru-RU" sz="2400" dirty="0" err="1"/>
              <a:t>він</a:t>
            </a:r>
            <a:r>
              <a:rPr lang="ru-RU" sz="2400" dirty="0"/>
              <a:t> </a:t>
            </a:r>
            <a:r>
              <a:rPr lang="ru-RU" sz="2400" dirty="0" err="1"/>
              <a:t>необхідний</a:t>
            </a:r>
            <a:r>
              <a:rPr lang="ru-RU" sz="2400" dirty="0"/>
              <a:t> для ходу фотосинтезу, </a:t>
            </a:r>
            <a:r>
              <a:rPr lang="ru-RU" sz="2400" dirty="0" err="1"/>
              <a:t>регулює</a:t>
            </a:r>
            <a:r>
              <a:rPr lang="ru-RU" sz="2400" dirty="0"/>
              <a:t> </a:t>
            </a:r>
            <a:r>
              <a:rPr lang="ru-RU" sz="2400" dirty="0" err="1"/>
              <a:t>швидкість</a:t>
            </a:r>
            <a:r>
              <a:rPr lang="ru-RU" sz="2400" dirty="0"/>
              <a:t> </a:t>
            </a:r>
            <a:r>
              <a:rPr lang="ru-RU" sz="2400" dirty="0" err="1"/>
              <a:t>деяких</a:t>
            </a:r>
            <a:r>
              <a:rPr lang="ru-RU" sz="2400" dirty="0"/>
              <a:t> </a:t>
            </a:r>
            <a:r>
              <a:rPr lang="ru-RU" sz="2400" dirty="0" err="1"/>
              <a:t>процесів</a:t>
            </a:r>
            <a:r>
              <a:rPr lang="ru-RU" sz="2400" dirty="0"/>
              <a:t> </a:t>
            </a:r>
            <a:r>
              <a:rPr lang="ru-RU" sz="2400" dirty="0" err="1"/>
              <a:t>метаболізму</a:t>
            </a:r>
            <a:r>
              <a:rPr lang="ru-RU" sz="2400" dirty="0"/>
              <a:t>. </a:t>
            </a:r>
            <a:r>
              <a:rPr lang="ru-RU" sz="2400" dirty="0" err="1"/>
              <a:t>Наявність</a:t>
            </a:r>
            <a:r>
              <a:rPr lang="ru-RU" sz="2400" dirty="0"/>
              <a:t> у </a:t>
            </a:r>
            <a:r>
              <a:rPr lang="ru-RU" sz="2400" dirty="0" err="1"/>
              <a:t>воді</a:t>
            </a:r>
            <a:r>
              <a:rPr lang="ru-RU" sz="2400" dirty="0"/>
              <a:t> </a:t>
            </a:r>
            <a:r>
              <a:rPr lang="ru-RU" sz="2400" dirty="0" err="1"/>
              <a:t>вуглекислого</a:t>
            </a:r>
            <a:r>
              <a:rPr lang="ru-RU" sz="2400" dirty="0"/>
              <a:t> газу </a:t>
            </a:r>
            <a:r>
              <a:rPr lang="ru-RU" sz="2400" dirty="0" err="1"/>
              <a:t>дозволяє</a:t>
            </a:r>
            <a:r>
              <a:rPr lang="ru-RU" sz="2400" dirty="0"/>
              <a:t> </a:t>
            </a:r>
            <a:r>
              <a:rPr lang="ru-RU" sz="2400" dirty="0" err="1"/>
              <a:t>також</a:t>
            </a:r>
            <a:r>
              <a:rPr lang="ru-RU" sz="2400" dirty="0"/>
              <a:t> </a:t>
            </a:r>
            <a:r>
              <a:rPr lang="ru-RU" sz="2400" dirty="0" err="1"/>
              <a:t>стабілізувати</a:t>
            </a:r>
            <a:r>
              <a:rPr lang="ru-RU" sz="2400" dirty="0"/>
              <a:t> </a:t>
            </a:r>
            <a:r>
              <a:rPr lang="ru-RU" sz="2400" dirty="0" err="1"/>
              <a:t>її</a:t>
            </a:r>
            <a:r>
              <a:rPr lang="ru-RU" sz="2400" dirty="0"/>
              <a:t> кислотно-</a:t>
            </a:r>
            <a:r>
              <a:rPr lang="ru-RU" sz="2400" dirty="0" err="1"/>
              <a:t>основні</a:t>
            </a:r>
            <a:r>
              <a:rPr lang="ru-RU" sz="2400" dirty="0"/>
              <a:t> </a:t>
            </a:r>
            <a:r>
              <a:rPr lang="ru-RU" sz="2400" dirty="0" err="1"/>
              <a:t>властивості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44638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1" y="404664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Кислотно-</a:t>
            </a:r>
            <a:r>
              <a:rPr lang="ru-RU" sz="3200" dirty="0" err="1"/>
              <a:t>основні</a:t>
            </a:r>
            <a:r>
              <a:rPr lang="ru-RU" sz="3200" dirty="0"/>
              <a:t> </a:t>
            </a:r>
            <a:r>
              <a:rPr lang="ru-RU" sz="3200" dirty="0" err="1"/>
              <a:t>властивості</a:t>
            </a:r>
            <a:r>
              <a:rPr lang="ru-RU" sz="3200" dirty="0"/>
              <a:t> води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59340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Кислотно-</a:t>
            </a:r>
            <a:r>
              <a:rPr lang="ru-RU" sz="2400" dirty="0" err="1"/>
              <a:t>основні</a:t>
            </a:r>
            <a:r>
              <a:rPr lang="ru-RU" sz="2400" dirty="0"/>
              <a:t> характеристики води </a:t>
            </a:r>
            <a:r>
              <a:rPr lang="ru-RU" sz="2400" dirty="0" err="1"/>
              <a:t>природних</a:t>
            </a:r>
            <a:r>
              <a:rPr lang="ru-RU" sz="2400" dirty="0"/>
              <a:t> </a:t>
            </a:r>
            <a:r>
              <a:rPr lang="ru-RU" sz="2400" dirty="0" err="1"/>
              <a:t>водойм</a:t>
            </a:r>
            <a:r>
              <a:rPr lang="ru-RU" sz="2400" dirty="0"/>
              <a:t> </a:t>
            </a:r>
            <a:r>
              <a:rPr lang="ru-RU" sz="2400" dirty="0" err="1"/>
              <a:t>зазвичай</a:t>
            </a:r>
            <a:r>
              <a:rPr lang="ru-RU" sz="2400" dirty="0"/>
              <a:t> не </a:t>
            </a:r>
            <a:r>
              <a:rPr lang="ru-RU" sz="2400" dirty="0" err="1"/>
              <a:t>відчувають</a:t>
            </a:r>
            <a:r>
              <a:rPr lang="ru-RU" sz="2400" dirty="0"/>
              <a:t> </a:t>
            </a:r>
            <a:r>
              <a:rPr lang="ru-RU" sz="2400" dirty="0" err="1"/>
              <a:t>сильних</a:t>
            </a:r>
            <a:r>
              <a:rPr lang="ru-RU" sz="2400" dirty="0"/>
              <a:t> </a:t>
            </a:r>
            <a:r>
              <a:rPr lang="ru-RU" sz="2400" dirty="0" err="1"/>
              <a:t>змін</a:t>
            </a:r>
            <a:r>
              <a:rPr lang="ru-RU" sz="2400" dirty="0"/>
              <a:t>. Вони </a:t>
            </a:r>
            <a:r>
              <a:rPr lang="ru-RU" sz="2400" dirty="0" err="1"/>
              <a:t>залежать</a:t>
            </a:r>
            <a:r>
              <a:rPr lang="ru-RU" sz="2400" dirty="0"/>
              <a:t> перш за все </a:t>
            </a:r>
            <a:r>
              <a:rPr lang="ru-RU" sz="2400" dirty="0" err="1"/>
              <a:t>від</a:t>
            </a:r>
            <a:r>
              <a:rPr lang="ru-RU" sz="2400" dirty="0"/>
              <a:t> характеру </a:t>
            </a:r>
            <a:r>
              <a:rPr lang="ru-RU" sz="2400" dirty="0" err="1"/>
              <a:t>живлення</a:t>
            </a:r>
            <a:r>
              <a:rPr lang="ru-RU" sz="2400" dirty="0"/>
              <a:t> </a:t>
            </a:r>
            <a:r>
              <a:rPr lang="ru-RU" sz="2400" dirty="0" err="1"/>
              <a:t>водойми</a:t>
            </a:r>
            <a:r>
              <a:rPr lang="ru-RU" sz="2400" dirty="0"/>
              <a:t>, </a:t>
            </a:r>
            <a:r>
              <a:rPr lang="ru-RU" sz="2400" dirty="0" err="1"/>
              <a:t>від</a:t>
            </a:r>
            <a:r>
              <a:rPr lang="ru-RU" sz="2400" dirty="0"/>
              <a:t> того, </a:t>
            </a:r>
            <a:r>
              <a:rPr lang="ru-RU" sz="2400" dirty="0" err="1"/>
              <a:t>якими</a:t>
            </a:r>
            <a:r>
              <a:rPr lang="ru-RU" sz="2400" dirty="0"/>
              <a:t> породами </a:t>
            </a:r>
            <a:r>
              <a:rPr lang="ru-RU" sz="2400" dirty="0" err="1"/>
              <a:t>складено</a:t>
            </a:r>
            <a:r>
              <a:rPr lang="ru-RU" sz="2400" dirty="0"/>
              <a:t> </a:t>
            </a:r>
            <a:r>
              <a:rPr lang="ru-RU" sz="2400" dirty="0" err="1"/>
              <a:t>його</a:t>
            </a:r>
            <a:r>
              <a:rPr lang="ru-RU" sz="2400" dirty="0"/>
              <a:t> ложе, а </a:t>
            </a:r>
            <a:r>
              <a:rPr lang="ru-RU" sz="2400" dirty="0" err="1"/>
              <a:t>також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хімічних</a:t>
            </a:r>
            <a:r>
              <a:rPr lang="ru-RU" sz="2400" dirty="0"/>
              <a:t> і </a:t>
            </a:r>
            <a:r>
              <a:rPr lang="ru-RU" sz="2400" dirty="0" err="1"/>
              <a:t>біологічних</a:t>
            </a:r>
            <a:r>
              <a:rPr lang="ru-RU" sz="2400" dirty="0"/>
              <a:t> </a:t>
            </a:r>
            <a:r>
              <a:rPr lang="ru-RU" sz="2400" dirty="0" err="1"/>
              <a:t>процесів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в </a:t>
            </a:r>
            <a:r>
              <a:rPr lang="ru-RU" sz="2400" dirty="0" err="1"/>
              <a:t>ній</a:t>
            </a:r>
            <a:r>
              <a:rPr lang="ru-RU" sz="2400" dirty="0"/>
              <a:t> </a:t>
            </a:r>
            <a:r>
              <a:rPr lang="ru-RU" sz="2400" dirty="0" err="1"/>
              <a:t>відбуваються</a:t>
            </a:r>
            <a:r>
              <a:rPr lang="ru-RU" sz="2400" dirty="0"/>
              <a:t>. Вода з рН </a:t>
            </a:r>
            <a:r>
              <a:rPr lang="ru-RU" sz="2400" dirty="0" err="1"/>
              <a:t>нижче</a:t>
            </a:r>
            <a:r>
              <a:rPr lang="ru-RU" sz="2400" dirty="0"/>
              <a:t> 6,95 є кислою. За </a:t>
            </a:r>
            <a:r>
              <a:rPr lang="ru-RU" sz="2400" dirty="0" err="1"/>
              <a:t>нейтральну</a:t>
            </a:r>
            <a:r>
              <a:rPr lang="ru-RU" sz="2400" dirty="0"/>
              <a:t> </a:t>
            </a:r>
            <a:r>
              <a:rPr lang="ru-RU" sz="2400" dirty="0" err="1"/>
              <a:t>вважається</a:t>
            </a:r>
            <a:r>
              <a:rPr lang="ru-RU" sz="2400" dirty="0"/>
              <a:t> вода з рН </a:t>
            </a:r>
            <a:r>
              <a:rPr lang="ru-RU" sz="2400" dirty="0" err="1"/>
              <a:t>від</a:t>
            </a:r>
            <a:r>
              <a:rPr lang="ru-RU" sz="2400" dirty="0"/>
              <a:t> 6,96 до 7,3.</a:t>
            </a:r>
          </a:p>
          <a:p>
            <a:r>
              <a:rPr lang="ru-RU" sz="2400" dirty="0" err="1"/>
              <a:t>Природні</a:t>
            </a:r>
            <a:r>
              <a:rPr lang="ru-RU" sz="2400" dirty="0"/>
              <a:t> води з </a:t>
            </a:r>
            <a:r>
              <a:rPr lang="ru-RU" sz="2400" dirty="0" err="1"/>
              <a:t>вищими</a:t>
            </a:r>
            <a:r>
              <a:rPr lang="ru-RU" sz="2400" dirty="0"/>
              <a:t> </a:t>
            </a:r>
            <a:r>
              <a:rPr lang="ru-RU" sz="2400" dirty="0" err="1"/>
              <a:t>значеннями</a:t>
            </a:r>
            <a:r>
              <a:rPr lang="ru-RU" sz="2400" dirty="0"/>
              <a:t> рН </a:t>
            </a:r>
            <a:r>
              <a:rPr lang="ru-RU" sz="2400" dirty="0" err="1"/>
              <a:t>називаються</a:t>
            </a:r>
            <a:r>
              <a:rPr lang="ru-RU" sz="2400" dirty="0"/>
              <a:t> </a:t>
            </a:r>
            <a:r>
              <a:rPr lang="ru-RU" sz="2400" dirty="0" err="1"/>
              <a:t>лужними</a:t>
            </a:r>
            <a:r>
              <a:rPr lang="ru-RU" sz="2400" dirty="0" smtClean="0"/>
              <a:t>.</a:t>
            </a:r>
          </a:p>
          <a:p>
            <a:r>
              <a:rPr lang="ru-RU" sz="2400" dirty="0" err="1"/>
              <a:t>Найбільш</a:t>
            </a:r>
            <a:r>
              <a:rPr lang="ru-RU" sz="2400" dirty="0"/>
              <a:t> </a:t>
            </a:r>
            <a:r>
              <a:rPr lang="ru-RU" sz="2400" dirty="0" err="1"/>
              <a:t>чутливі</a:t>
            </a:r>
            <a:r>
              <a:rPr lang="ru-RU" sz="2400" dirty="0"/>
              <a:t> до </a:t>
            </a:r>
            <a:r>
              <a:rPr lang="ru-RU" sz="2400" dirty="0" err="1"/>
              <a:t>закисляння</a:t>
            </a:r>
            <a:r>
              <a:rPr lang="ru-RU" sz="2400" dirty="0"/>
              <a:t> </a:t>
            </a:r>
            <a:r>
              <a:rPr lang="ru-RU" sz="2400" dirty="0" err="1"/>
              <a:t>водойми</a:t>
            </a:r>
            <a:r>
              <a:rPr lang="ru-RU" sz="2400" dirty="0"/>
              <a:t> </a:t>
            </a:r>
            <a:r>
              <a:rPr lang="ru-RU" sz="2400" dirty="0" err="1"/>
              <a:t>молюски</a:t>
            </a:r>
            <a:r>
              <a:rPr lang="ru-RU" sz="2400" dirty="0"/>
              <a:t> та </a:t>
            </a:r>
            <a:r>
              <a:rPr lang="ru-RU" sz="2400" dirty="0" err="1"/>
              <a:t>інші</a:t>
            </a:r>
            <a:r>
              <a:rPr lang="ru-RU" sz="2400" dirty="0"/>
              <a:t> </a:t>
            </a:r>
            <a:r>
              <a:rPr lang="ru-RU" sz="2400" dirty="0" err="1"/>
              <a:t>істоти</a:t>
            </a:r>
            <a:r>
              <a:rPr lang="ru-RU" sz="2400" dirty="0"/>
              <a:t> з </a:t>
            </a:r>
            <a:r>
              <a:rPr lang="ru-RU" sz="2400" dirty="0" err="1"/>
              <a:t>вапняними</a:t>
            </a:r>
            <a:r>
              <a:rPr lang="ru-RU" sz="2400" dirty="0"/>
              <a:t> раковинами: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/>
              <a:t>раковини</a:t>
            </a:r>
            <a:r>
              <a:rPr lang="ru-RU" sz="2400" dirty="0"/>
              <a:t> в </a:t>
            </a:r>
            <a:r>
              <a:rPr lang="ru-RU" sz="2400" dirty="0" err="1"/>
              <a:t>кислій</a:t>
            </a:r>
            <a:r>
              <a:rPr lang="ru-RU" sz="2400" dirty="0"/>
              <a:t> </a:t>
            </a:r>
            <a:r>
              <a:rPr lang="ru-RU" sz="2400" dirty="0" err="1"/>
              <a:t>воді</a:t>
            </a:r>
            <a:r>
              <a:rPr lang="ru-RU" sz="2400" dirty="0"/>
              <a:t> просто </a:t>
            </a:r>
            <a:r>
              <a:rPr lang="ru-RU" sz="2400" dirty="0" err="1"/>
              <a:t>починають</a:t>
            </a:r>
            <a:r>
              <a:rPr lang="ru-RU" sz="2400" dirty="0"/>
              <a:t> </a:t>
            </a:r>
            <a:r>
              <a:rPr lang="ru-RU" sz="2400" dirty="0" err="1"/>
              <a:t>розчинятися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33861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6" y="-107845"/>
            <a:ext cx="9123974" cy="695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16632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600" dirty="0" err="1"/>
              <a:t>Прозорість</a:t>
            </a:r>
            <a:r>
              <a:rPr lang="ru-RU" sz="3600" dirty="0"/>
              <a:t>, </a:t>
            </a:r>
            <a:r>
              <a:rPr lang="ru-RU" sz="3600" dirty="0" err="1"/>
              <a:t>світловий</a:t>
            </a:r>
            <a:r>
              <a:rPr lang="ru-RU" sz="3600" dirty="0"/>
              <a:t> режим.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889844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Прозорість</a:t>
            </a:r>
            <a:r>
              <a:rPr lang="ru-RU" sz="2400" dirty="0"/>
              <a:t> води – характеристика,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показує</a:t>
            </a:r>
            <a:r>
              <a:rPr lang="ru-RU" sz="2400" dirty="0"/>
              <a:t>, </a:t>
            </a:r>
            <a:r>
              <a:rPr lang="ru-RU" sz="2400" dirty="0" err="1"/>
              <a:t>наскільки</a:t>
            </a:r>
            <a:r>
              <a:rPr lang="ru-RU" sz="2400" dirty="0"/>
              <a:t> </a:t>
            </a:r>
            <a:r>
              <a:rPr lang="ru-RU" sz="2400" dirty="0" err="1"/>
              <a:t>зменшилася</a:t>
            </a:r>
            <a:r>
              <a:rPr lang="ru-RU" sz="2400" dirty="0"/>
              <a:t> </a:t>
            </a:r>
            <a:r>
              <a:rPr lang="ru-RU" sz="2400" dirty="0" err="1"/>
              <a:t>інтенсивність</a:t>
            </a:r>
            <a:r>
              <a:rPr lang="ru-RU" sz="2400" dirty="0"/>
              <a:t> </a:t>
            </a:r>
            <a:r>
              <a:rPr lang="ru-RU" sz="2400" dirty="0" err="1"/>
              <a:t>світла</a:t>
            </a:r>
            <a:r>
              <a:rPr lang="ru-RU" sz="2400" dirty="0"/>
              <a:t> при </a:t>
            </a:r>
            <a:r>
              <a:rPr lang="ru-RU" sz="2400" dirty="0" err="1"/>
              <a:t>його</a:t>
            </a:r>
            <a:r>
              <a:rPr lang="ru-RU" sz="2400" dirty="0"/>
              <a:t> </a:t>
            </a:r>
            <a:r>
              <a:rPr lang="ru-RU" sz="2400" dirty="0" err="1"/>
              <a:t>проходженні</a:t>
            </a:r>
            <a:r>
              <a:rPr lang="ru-RU" sz="2400" dirty="0"/>
              <a:t> через шар води </a:t>
            </a:r>
            <a:r>
              <a:rPr lang="ru-RU" sz="2400" dirty="0" err="1"/>
              <a:t>певної</a:t>
            </a:r>
            <a:r>
              <a:rPr lang="ru-RU" sz="2400" dirty="0"/>
              <a:t> </a:t>
            </a:r>
            <a:r>
              <a:rPr lang="ru-RU" sz="2400" dirty="0" err="1"/>
              <a:t>товщини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 err="1"/>
              <a:t>Океани</a:t>
            </a:r>
            <a:r>
              <a:rPr lang="ru-RU" sz="2400" dirty="0"/>
              <a:t> і моря </a:t>
            </a:r>
            <a:r>
              <a:rPr lang="ru-RU" sz="2400" dirty="0" err="1"/>
              <a:t>зазвичай</a:t>
            </a:r>
            <a:r>
              <a:rPr lang="ru-RU" sz="2400" dirty="0"/>
              <a:t> </a:t>
            </a:r>
            <a:r>
              <a:rPr lang="ru-RU" sz="2400" dirty="0" err="1"/>
              <a:t>прозоріші</a:t>
            </a:r>
            <a:r>
              <a:rPr lang="ru-RU" sz="2400" dirty="0"/>
              <a:t>, </a:t>
            </a:r>
            <a:r>
              <a:rPr lang="ru-RU" sz="2400" dirty="0" err="1"/>
              <a:t>ніж</a:t>
            </a:r>
            <a:r>
              <a:rPr lang="ru-RU" sz="2400" dirty="0"/>
              <a:t> </a:t>
            </a:r>
            <a:r>
              <a:rPr lang="ru-RU" sz="2400" dirty="0" err="1"/>
              <a:t>континентальні</a:t>
            </a:r>
            <a:r>
              <a:rPr lang="ru-RU" sz="2400" dirty="0"/>
              <a:t> </a:t>
            </a:r>
            <a:r>
              <a:rPr lang="ru-RU" sz="2400" dirty="0" err="1"/>
              <a:t>водойми</a:t>
            </a:r>
            <a:r>
              <a:rPr lang="ru-RU" sz="2400" dirty="0"/>
              <a:t>: у них </a:t>
            </a:r>
            <a:r>
              <a:rPr lang="ru-RU" sz="2400" dirty="0" err="1"/>
              <a:t>слабке</a:t>
            </a:r>
            <a:r>
              <a:rPr lang="ru-RU" sz="2400" dirty="0"/>
              <a:t> </a:t>
            </a:r>
            <a:r>
              <a:rPr lang="ru-RU" sz="2400" dirty="0" err="1"/>
              <a:t>світло</a:t>
            </a:r>
            <a:r>
              <a:rPr lang="ru-RU" sz="2400" dirty="0"/>
              <a:t> </a:t>
            </a:r>
            <a:r>
              <a:rPr lang="ru-RU" sz="2400" dirty="0" err="1"/>
              <a:t>проникає</a:t>
            </a:r>
            <a:r>
              <a:rPr lang="ru-RU" sz="2400" dirty="0"/>
              <a:t> до </a:t>
            </a:r>
            <a:r>
              <a:rPr lang="ru-RU" sz="2400" dirty="0" err="1"/>
              <a:t>глибини</a:t>
            </a:r>
            <a:r>
              <a:rPr lang="ru-RU" sz="2400" dirty="0"/>
              <a:t> 150 і </a:t>
            </a:r>
            <a:r>
              <a:rPr lang="ru-RU" sz="2400" dirty="0" err="1"/>
              <a:t>більше</a:t>
            </a:r>
            <a:r>
              <a:rPr lang="ru-RU" sz="2400" dirty="0"/>
              <a:t> </a:t>
            </a:r>
            <a:r>
              <a:rPr lang="ru-RU" sz="2400" dirty="0" err="1"/>
              <a:t>метрів</a:t>
            </a:r>
            <a:r>
              <a:rPr lang="ru-RU" sz="2400" dirty="0"/>
              <a:t> (</a:t>
            </a:r>
            <a:r>
              <a:rPr lang="ru-RU" sz="2400" dirty="0" err="1"/>
              <a:t>глибше</a:t>
            </a:r>
            <a:r>
              <a:rPr lang="ru-RU" sz="2400" dirty="0"/>
              <a:t> за </a:t>
            </a:r>
            <a:r>
              <a:rPr lang="ru-RU" sz="2400" dirty="0" err="1"/>
              <a:t>всіх</a:t>
            </a:r>
            <a:r>
              <a:rPr lang="ru-RU" sz="2400" dirty="0"/>
              <a:t> </a:t>
            </a:r>
            <a:r>
              <a:rPr lang="ru-RU" sz="2400" dirty="0" err="1"/>
              <a:t>проникають</a:t>
            </a:r>
            <a:r>
              <a:rPr lang="ru-RU" sz="2400" dirty="0"/>
              <a:t> </a:t>
            </a:r>
            <a:r>
              <a:rPr lang="ru-RU" sz="2400" dirty="0" err="1"/>
              <a:t>сині</a:t>
            </a:r>
            <a:r>
              <a:rPr lang="ru-RU" sz="2400" dirty="0"/>
              <a:t> і </a:t>
            </a:r>
            <a:r>
              <a:rPr lang="ru-RU" sz="2400" dirty="0" err="1"/>
              <a:t>зелені</a:t>
            </a:r>
            <a:r>
              <a:rPr lang="ru-RU" sz="2400" dirty="0"/>
              <a:t> </a:t>
            </a:r>
            <a:r>
              <a:rPr lang="ru-RU" sz="2400" dirty="0" err="1"/>
              <a:t>промені</a:t>
            </a:r>
            <a:r>
              <a:rPr lang="ru-RU" sz="2400" dirty="0"/>
              <a:t>). І на таких </a:t>
            </a:r>
            <a:r>
              <a:rPr lang="ru-RU" sz="2400" dirty="0" err="1"/>
              <a:t>глибинах</a:t>
            </a:r>
            <a:r>
              <a:rPr lang="ru-RU" sz="2400" dirty="0"/>
              <a:t> </a:t>
            </a:r>
            <a:r>
              <a:rPr lang="ru-RU" sz="2400" dirty="0" err="1"/>
              <a:t>ростуть</a:t>
            </a:r>
            <a:r>
              <a:rPr lang="ru-RU" sz="2400" dirty="0"/>
              <a:t> </a:t>
            </a:r>
            <a:r>
              <a:rPr lang="ru-RU" sz="2400" dirty="0" err="1"/>
              <a:t>види</a:t>
            </a:r>
            <a:r>
              <a:rPr lang="ru-RU" sz="2400" dirty="0"/>
              <a:t> </a:t>
            </a:r>
            <a:r>
              <a:rPr lang="ru-RU" sz="2400" dirty="0" err="1"/>
              <a:t>червоних</a:t>
            </a:r>
            <a:r>
              <a:rPr lang="ru-RU" sz="2400" dirty="0"/>
              <a:t> </a:t>
            </a:r>
            <a:r>
              <a:rPr lang="ru-RU" sz="2400" dirty="0" err="1"/>
              <a:t>водоростей</a:t>
            </a:r>
            <a:r>
              <a:rPr lang="ru-RU" sz="2400" dirty="0"/>
              <a:t>, </a:t>
            </a:r>
            <a:r>
              <a:rPr lang="ru-RU" sz="2400" dirty="0" err="1"/>
              <a:t>здатні</a:t>
            </a:r>
            <a:r>
              <a:rPr lang="ru-RU" sz="2400" dirty="0"/>
              <a:t> вести фотосинтез </a:t>
            </a:r>
            <a:r>
              <a:rPr lang="ru-RU" sz="2400" dirty="0" err="1"/>
              <a:t>цьому</a:t>
            </a:r>
            <a:r>
              <a:rPr lang="ru-RU" sz="2400" dirty="0"/>
              <a:t> </a:t>
            </a:r>
            <a:r>
              <a:rPr lang="ru-RU" sz="2400" dirty="0" err="1"/>
              <a:t>мізерному</a:t>
            </a:r>
            <a:r>
              <a:rPr lang="ru-RU" sz="2400" dirty="0"/>
              <a:t> </a:t>
            </a:r>
            <a:r>
              <a:rPr lang="ru-RU" sz="2400" dirty="0" err="1"/>
              <a:t>освітленні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У </a:t>
            </a:r>
            <a:r>
              <a:rPr lang="ru-RU" sz="2400" dirty="0" err="1"/>
              <a:t>континентальних</a:t>
            </a:r>
            <a:r>
              <a:rPr lang="ru-RU" sz="2400" dirty="0"/>
              <a:t> </a:t>
            </a:r>
            <a:r>
              <a:rPr lang="ru-RU" sz="2400" dirty="0" err="1"/>
              <a:t>водоймах</a:t>
            </a:r>
            <a:r>
              <a:rPr lang="ru-RU" sz="2400" dirty="0"/>
              <a:t> </a:t>
            </a:r>
            <a:r>
              <a:rPr lang="ru-RU" sz="2400" dirty="0" err="1"/>
              <a:t>прозорість</a:t>
            </a:r>
            <a:r>
              <a:rPr lang="ru-RU" sz="2400" dirty="0"/>
              <a:t> і </a:t>
            </a:r>
            <a:r>
              <a:rPr lang="ru-RU" sz="2400" dirty="0" err="1"/>
              <a:t>умови</a:t>
            </a:r>
            <a:r>
              <a:rPr lang="ru-RU" sz="2400" dirty="0"/>
              <a:t> </a:t>
            </a:r>
            <a:r>
              <a:rPr lang="ru-RU" sz="2400" dirty="0" err="1"/>
              <a:t>освітленості</a:t>
            </a:r>
            <a:r>
              <a:rPr lang="ru-RU" sz="2400" dirty="0"/>
              <a:t> </a:t>
            </a:r>
            <a:r>
              <a:rPr lang="ru-RU" sz="2400" dirty="0" err="1"/>
              <a:t>міняються</a:t>
            </a:r>
            <a:r>
              <a:rPr lang="ru-RU" sz="2400" dirty="0"/>
              <a:t> </a:t>
            </a:r>
            <a:r>
              <a:rPr lang="ru-RU" sz="2400" dirty="0" err="1"/>
              <a:t>дуже</a:t>
            </a:r>
            <a:r>
              <a:rPr lang="ru-RU" sz="2400" dirty="0"/>
              <a:t> сильно. У </a:t>
            </a:r>
            <a:r>
              <a:rPr lang="ru-RU" sz="2400" dirty="0" err="1"/>
              <a:t>гірських</a:t>
            </a:r>
            <a:r>
              <a:rPr lang="ru-RU" sz="2400" dirty="0"/>
              <a:t> </a:t>
            </a:r>
            <a:r>
              <a:rPr lang="ru-RU" sz="2400" dirty="0" err="1"/>
              <a:t>річках</a:t>
            </a:r>
            <a:r>
              <a:rPr lang="ru-RU" sz="2400" dirty="0"/>
              <a:t> і озерах </a:t>
            </a:r>
            <a:r>
              <a:rPr lang="ru-RU" sz="2400" dirty="0" err="1"/>
              <a:t>світло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</a:t>
            </a:r>
            <a:r>
              <a:rPr lang="ru-RU" sz="2400" dirty="0" err="1"/>
              <a:t>проникати</a:t>
            </a:r>
            <a:r>
              <a:rPr lang="ru-RU" sz="2400" dirty="0"/>
              <a:t> до дна: дно </a:t>
            </a:r>
            <a:r>
              <a:rPr lang="ru-RU" sz="2400" dirty="0" err="1"/>
              <a:t>цих</a:t>
            </a:r>
            <a:r>
              <a:rPr lang="ru-RU" sz="2400" dirty="0"/>
              <a:t> </a:t>
            </a:r>
            <a:r>
              <a:rPr lang="ru-RU" sz="2400" dirty="0" err="1"/>
              <a:t>водойм</a:t>
            </a:r>
            <a:r>
              <a:rPr lang="ru-RU" sz="2400" dirty="0"/>
              <a:t> </a:t>
            </a:r>
            <a:r>
              <a:rPr lang="ru-RU" sz="2400" dirty="0" err="1"/>
              <a:t>складене</a:t>
            </a:r>
            <a:r>
              <a:rPr lang="ru-RU" sz="2400" dirty="0"/>
              <a:t> </a:t>
            </a:r>
            <a:r>
              <a:rPr lang="ru-RU" sz="2400" dirty="0" err="1"/>
              <a:t>малорозчинними</a:t>
            </a:r>
            <a:r>
              <a:rPr lang="ru-RU" sz="2400" dirty="0"/>
              <a:t> породами, в них мало планктону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У </a:t>
            </a:r>
            <a:r>
              <a:rPr lang="ru-RU" sz="2400" dirty="0" err="1"/>
              <a:t>рівнинних</a:t>
            </a:r>
            <a:r>
              <a:rPr lang="ru-RU" sz="2400" dirty="0"/>
              <a:t> </a:t>
            </a:r>
            <a:r>
              <a:rPr lang="ru-RU" sz="2400" dirty="0" err="1"/>
              <a:t>водоймах</a:t>
            </a:r>
            <a:r>
              <a:rPr lang="ru-RU" sz="2400" dirty="0"/>
              <a:t> </a:t>
            </a:r>
            <a:r>
              <a:rPr lang="ru-RU" sz="2400" dirty="0" err="1"/>
              <a:t>прозорість</a:t>
            </a:r>
            <a:r>
              <a:rPr lang="ru-RU" sz="2400" dirty="0"/>
              <a:t> </a:t>
            </a:r>
            <a:r>
              <a:rPr lang="ru-RU" sz="2400" dirty="0" err="1"/>
              <a:t>залежить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сезону. </a:t>
            </a:r>
          </a:p>
        </p:txBody>
      </p:sp>
    </p:spTree>
    <p:extLst>
      <p:ext uri="{BB962C8B-B14F-4D97-AF65-F5344CB8AC3E}">
        <p14:creationId xmlns:p14="http://schemas.microsoft.com/office/powerpoint/2010/main" xmlns="" val="1703733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00166" y="476672"/>
            <a:ext cx="6920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err="1"/>
              <a:t>Солоність</a:t>
            </a:r>
            <a:r>
              <a:rPr lang="ru-RU" sz="3200" dirty="0"/>
              <a:t>, </a:t>
            </a:r>
            <a:r>
              <a:rPr lang="ru-RU" sz="3200" dirty="0" err="1"/>
              <a:t>мінеральний</a:t>
            </a:r>
            <a:r>
              <a:rPr lang="ru-RU" sz="3200" dirty="0"/>
              <a:t> склад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720840"/>
            <a:ext cx="80010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/>
              <a:t>Солоність</a:t>
            </a:r>
            <a:r>
              <a:rPr lang="ru-RU" sz="2800" dirty="0" smtClean="0"/>
              <a:t> – сума </a:t>
            </a:r>
            <a:r>
              <a:rPr lang="ru-RU" sz="2800" dirty="0" err="1" smtClean="0"/>
              <a:t>концентрацій</a:t>
            </a:r>
            <a:r>
              <a:rPr lang="ru-RU" sz="2800" dirty="0" smtClean="0"/>
              <a:t> </a:t>
            </a:r>
            <a:r>
              <a:rPr lang="ru-RU" sz="2800" dirty="0" err="1" smtClean="0"/>
              <a:t>всіх</a:t>
            </a:r>
            <a:r>
              <a:rPr lang="ru-RU" sz="2800" dirty="0" smtClean="0"/>
              <a:t> </a:t>
            </a:r>
            <a:r>
              <a:rPr lang="ru-RU" sz="2800" dirty="0" err="1" smtClean="0"/>
              <a:t>розчинених</a:t>
            </a:r>
            <a:r>
              <a:rPr lang="ru-RU" sz="2800" dirty="0" smtClean="0"/>
              <a:t> у </a:t>
            </a:r>
            <a:r>
              <a:rPr lang="ru-RU" sz="2800" dirty="0" err="1" smtClean="0"/>
              <a:t>воді</a:t>
            </a:r>
            <a:r>
              <a:rPr lang="ru-RU" sz="2800" dirty="0" smtClean="0"/>
              <a:t> </a:t>
            </a:r>
            <a:r>
              <a:rPr lang="ru-RU" sz="2800" dirty="0" err="1" smtClean="0"/>
              <a:t>мінеральних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речовин</a:t>
            </a:r>
            <a:r>
              <a:rPr lang="ru-RU" sz="2800" dirty="0" smtClean="0"/>
              <a:t>. За </a:t>
            </a:r>
            <a:r>
              <a:rPr lang="ru-RU" sz="2800" dirty="0" err="1" smtClean="0"/>
              <a:t>прісну</a:t>
            </a:r>
            <a:r>
              <a:rPr lang="ru-RU" sz="2800" dirty="0" smtClean="0"/>
              <a:t> </a:t>
            </a:r>
            <a:r>
              <a:rPr lang="ru-RU" sz="2800" dirty="0" err="1" smtClean="0"/>
              <a:t>вважається</a:t>
            </a:r>
            <a:r>
              <a:rPr lang="ru-RU" sz="2800" dirty="0" smtClean="0"/>
              <a:t> вода,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має</a:t>
            </a:r>
            <a:r>
              <a:rPr lang="ru-RU" sz="2800" dirty="0" smtClean="0"/>
              <a:t> </a:t>
            </a:r>
            <a:r>
              <a:rPr lang="ru-RU" sz="2800" dirty="0" err="1" smtClean="0"/>
              <a:t>солоність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нижче</a:t>
            </a:r>
            <a:r>
              <a:rPr lang="ru-RU" sz="2800" dirty="0" smtClean="0"/>
              <a:t> 0,5 </a:t>
            </a:r>
            <a:r>
              <a:rPr lang="ru-RU" sz="2800" dirty="0" err="1" smtClean="0"/>
              <a:t>грам</a:t>
            </a:r>
            <a:r>
              <a:rPr lang="ru-RU" sz="2800" dirty="0" smtClean="0"/>
              <a:t>/кг (</a:t>
            </a:r>
            <a:r>
              <a:rPr lang="ru-RU" sz="2800" dirty="0" err="1" smtClean="0"/>
              <a:t>ця</a:t>
            </a:r>
            <a:r>
              <a:rPr lang="ru-RU" sz="2800" dirty="0" smtClean="0"/>
              <a:t> </a:t>
            </a:r>
            <a:r>
              <a:rPr lang="ru-RU" sz="2800" dirty="0" err="1" smtClean="0"/>
              <a:t>одиниця</a:t>
            </a:r>
            <a:r>
              <a:rPr lang="ru-RU" sz="2800" dirty="0" smtClean="0"/>
              <a:t> </a:t>
            </a:r>
            <a:r>
              <a:rPr lang="ru-RU" sz="2800" dirty="0" err="1" smtClean="0"/>
              <a:t>називається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промілле</a:t>
            </a:r>
            <a:r>
              <a:rPr lang="ru-RU" sz="2800" dirty="0" smtClean="0"/>
              <a:t>). Вода океану </a:t>
            </a:r>
            <a:r>
              <a:rPr lang="ru-RU" sz="2800" dirty="0" err="1" smtClean="0"/>
              <a:t>зазвичай</a:t>
            </a:r>
            <a:r>
              <a:rPr lang="ru-RU" sz="2800" dirty="0" smtClean="0"/>
              <a:t> </a:t>
            </a:r>
            <a:r>
              <a:rPr lang="ru-RU" sz="2800" dirty="0" err="1" smtClean="0"/>
              <a:t>має</a:t>
            </a:r>
            <a:r>
              <a:rPr lang="ru-RU" sz="2800" dirty="0" smtClean="0"/>
              <a:t> </a:t>
            </a:r>
            <a:r>
              <a:rPr lang="ru-RU" sz="2800" dirty="0" err="1" smtClean="0"/>
              <a:t>солоність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30 до 35 </a:t>
            </a:r>
            <a:r>
              <a:rPr lang="ru-RU" sz="2800" dirty="0" err="1" smtClean="0"/>
              <a:t>промілле</a:t>
            </a:r>
            <a:r>
              <a:rPr lang="ru-RU" sz="2800" dirty="0" smtClean="0"/>
              <a:t>. </a:t>
            </a:r>
            <a:r>
              <a:rPr lang="ru-RU" sz="2800" dirty="0" err="1" smtClean="0"/>
              <a:t>Окрім</a:t>
            </a:r>
            <a:r>
              <a:rPr lang="ru-RU" sz="2800" dirty="0" smtClean="0"/>
              <a:t> </a:t>
            </a:r>
            <a:r>
              <a:rPr lang="ru-RU" sz="2800" dirty="0" err="1" smtClean="0"/>
              <a:t>прісних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водойм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солоного</a:t>
            </a:r>
            <a:r>
              <a:rPr lang="ru-RU" sz="2800" dirty="0" smtClean="0"/>
              <a:t> моря </a:t>
            </a:r>
            <a:r>
              <a:rPr lang="ru-RU" sz="2800" dirty="0" err="1" smtClean="0"/>
              <a:t>існують</a:t>
            </a:r>
            <a:r>
              <a:rPr lang="ru-RU" sz="2800" dirty="0" smtClean="0"/>
              <a:t> </a:t>
            </a:r>
            <a:r>
              <a:rPr lang="ru-RU" sz="2800" dirty="0" err="1" smtClean="0"/>
              <a:t>водні</a:t>
            </a:r>
            <a:r>
              <a:rPr lang="ru-RU" sz="2800" dirty="0" smtClean="0"/>
              <a:t> </a:t>
            </a:r>
            <a:r>
              <a:rPr lang="ru-RU" sz="2800" dirty="0" err="1" smtClean="0"/>
              <a:t>об'єкти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проміжним</a:t>
            </a:r>
            <a:r>
              <a:rPr lang="ru-RU" sz="2800" dirty="0" smtClean="0"/>
              <a:t> </a:t>
            </a:r>
            <a:r>
              <a:rPr lang="ru-RU" sz="2800" dirty="0" err="1" smtClean="0"/>
              <a:t>рівнем</a:t>
            </a:r>
            <a:r>
              <a:rPr lang="ru-RU" sz="2800" dirty="0" smtClean="0"/>
              <a:t> </a:t>
            </a:r>
            <a:r>
              <a:rPr lang="ru-RU" sz="2800" dirty="0" err="1" smtClean="0"/>
              <a:t>солоності</a:t>
            </a:r>
            <a:r>
              <a:rPr lang="ru-RU" sz="2800" dirty="0" smtClean="0"/>
              <a:t>. Сума </a:t>
            </a:r>
            <a:r>
              <a:rPr lang="ru-RU" sz="2800" dirty="0" err="1" smtClean="0"/>
              <a:t>концентрацій</a:t>
            </a:r>
            <a:r>
              <a:rPr lang="ru-RU" sz="2800" dirty="0" smtClean="0"/>
              <a:t> у </a:t>
            </a:r>
            <a:r>
              <a:rPr lang="ru-RU" sz="2800" dirty="0" err="1" smtClean="0"/>
              <a:t>воді</a:t>
            </a:r>
            <a:r>
              <a:rPr lang="ru-RU" sz="2800" dirty="0" smtClean="0"/>
              <a:t> </a:t>
            </a:r>
            <a:r>
              <a:rPr lang="ru-RU" sz="2800" dirty="0" err="1" smtClean="0"/>
              <a:t>іонів</a:t>
            </a:r>
            <a:r>
              <a:rPr lang="ru-RU" sz="2800" dirty="0" smtClean="0"/>
              <a:t> </a:t>
            </a:r>
            <a:r>
              <a:rPr lang="ru-RU" sz="2800" dirty="0" err="1" smtClean="0"/>
              <a:t>магнію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кальцію</a:t>
            </a:r>
            <a:r>
              <a:rPr lang="ru-RU" sz="2800" dirty="0" smtClean="0"/>
              <a:t> </a:t>
            </a:r>
            <a:r>
              <a:rPr lang="ru-RU" sz="2800" dirty="0" err="1" smtClean="0"/>
              <a:t>називається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жорсткістю</a:t>
            </a:r>
            <a:r>
              <a:rPr lang="ru-RU" sz="2800" dirty="0" smtClean="0"/>
              <a:t>. Особливо </a:t>
            </a:r>
            <a:r>
              <a:rPr lang="ru-RU" sz="2800" dirty="0" err="1" smtClean="0"/>
              <a:t>важливий</a:t>
            </a:r>
            <a:r>
              <a:rPr lang="ru-RU" sz="2800" dirty="0" smtClean="0"/>
              <a:t> </a:t>
            </a:r>
            <a:r>
              <a:rPr lang="ru-RU" sz="2800" dirty="0" err="1" smtClean="0"/>
              <a:t>цей</a:t>
            </a:r>
            <a:r>
              <a:rPr lang="ru-RU" sz="2800" dirty="0" smtClean="0"/>
              <a:t> </a:t>
            </a:r>
            <a:r>
              <a:rPr lang="ru-RU" sz="2800" dirty="0" err="1" smtClean="0"/>
              <a:t>показник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організмів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мають</a:t>
            </a:r>
            <a:r>
              <a:rPr lang="ru-RU" sz="2800" dirty="0" smtClean="0"/>
              <a:t> </a:t>
            </a:r>
            <a:r>
              <a:rPr lang="ru-RU" sz="2800" dirty="0" err="1" smtClean="0"/>
              <a:t>вапняні</a:t>
            </a:r>
            <a:r>
              <a:rPr lang="ru-RU" sz="2800" dirty="0" smtClean="0"/>
              <a:t> </a:t>
            </a:r>
            <a:r>
              <a:rPr lang="ru-RU" sz="2800" dirty="0" err="1" smtClean="0"/>
              <a:t>скелети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раковини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139967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261</TotalTime>
  <Words>1271</Words>
  <Application>Microsoft Office PowerPoint</Application>
  <PresentationFormat>Экран (4:3)</PresentationFormat>
  <Paragraphs>75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Водне середовище існування</vt:lpstr>
      <vt:lpstr>Водне середовище - гідросфера</vt:lpstr>
      <vt:lpstr>Слайд 3</vt:lpstr>
      <vt:lpstr>Екологічні групи гідробіонтів</vt:lpstr>
      <vt:lpstr>Температурний режим.</vt:lpstr>
      <vt:lpstr>Слайд 6</vt:lpstr>
      <vt:lpstr>Слайд 7</vt:lpstr>
      <vt:lpstr>Слайд 8</vt:lpstr>
      <vt:lpstr>Слайд 9</vt:lpstr>
      <vt:lpstr>Слайд 10</vt:lpstr>
      <vt:lpstr>Слайд 11</vt:lpstr>
      <vt:lpstr>Екологічні функції води</vt:lpstr>
      <vt:lpstr>Забруднення </vt:lpstr>
      <vt:lpstr>Слайд 14</vt:lpstr>
      <vt:lpstr>Слайд 15</vt:lpstr>
      <vt:lpstr>Очищення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Водная среда обитания</dc:title>
  <dc:creator>Серж</dc:creator>
  <cp:lastModifiedBy>natali</cp:lastModifiedBy>
  <cp:revision>29</cp:revision>
  <dcterms:created xsi:type="dcterms:W3CDTF">2012-03-22T15:45:31Z</dcterms:created>
  <dcterms:modified xsi:type="dcterms:W3CDTF">2012-04-05T06:16:18Z</dcterms:modified>
</cp:coreProperties>
</file>