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4" r:id="rId3"/>
    <p:sldId id="267" r:id="rId4"/>
    <p:sldId id="268" r:id="rId5"/>
    <p:sldId id="269" r:id="rId6"/>
    <p:sldId id="265" r:id="rId7"/>
    <p:sldId id="266" r:id="rId8"/>
    <p:sldId id="270" r:id="rId9"/>
    <p:sldId id="271" r:id="rId10"/>
    <p:sldId id="272" r:id="rId11"/>
    <p:sldId id="273" r:id="rId12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4374A"/>
    <a:srgbClr val="666699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604" autoAdjust="0"/>
  </p:normalViewPr>
  <p:slideViewPr>
    <p:cSldViewPr>
      <p:cViewPr varScale="1">
        <p:scale>
          <a:sx n="58" d="100"/>
          <a:sy n="58" d="100"/>
        </p:scale>
        <p:origin x="17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94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9312932-E1D2-4444-973A-9FB8B525D11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E98600A-27AC-4E0D-889A-9FCF1D669D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703A0-EE54-41CF-A2CE-3ED2C918F847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5332D48-E3A8-4E3F-8CA8-40F1AB10A5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EC774F-E986-455C-93CE-41561088FE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FB1A8D-E443-4514-AF12-EEB01281E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655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Оригинальные шаблоны для презентаций: </a:t>
            </a:r>
            <a:r>
              <a:rPr lang="ru-RU" sz="1200" dirty="0">
                <a:hlinkClick r:id="rId3"/>
              </a:rPr>
              <a:t>https://presentation-creation.ru/powerpoint-templates.html</a:t>
            </a:r>
            <a:r>
              <a:rPr lang="en-US" sz="1200" dirty="0"/>
              <a:t> </a:t>
            </a:r>
            <a:endParaRPr lang="ru-RU" sz="1200" dirty="0"/>
          </a:p>
          <a:p>
            <a:r>
              <a:rPr lang="ru-RU" sz="120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960" y="4437112"/>
            <a:ext cx="5076056" cy="1728192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179512" y="2132856"/>
            <a:ext cx="8712968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1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195736" y="267964"/>
            <a:ext cx="6624736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999381"/>
            <a:ext cx="4248472" cy="4525963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1999381"/>
            <a:ext cx="4248472" cy="4525963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67964"/>
            <a:ext cx="6624736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2132856"/>
            <a:ext cx="8712968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79912" y="4941168"/>
            <a:ext cx="5076056" cy="1728192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Розв’язування вправ. Квадратний тричлен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8D828CB1-9725-4BFE-9192-97CD14FF8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16" y="2269556"/>
            <a:ext cx="8712968" cy="4320480"/>
          </a:xfrm>
        </p:spPr>
        <p:txBody>
          <a:bodyPr/>
          <a:lstStyle/>
          <a:p>
            <a:r>
              <a:rPr lang="uk-UA" dirty="0">
                <a:hlinkClick r:id="rId2" action="ppaction://hlinksldjump"/>
              </a:rPr>
              <a:t>Який многочлен називають квадратним тричленом? </a:t>
            </a:r>
            <a:endParaRPr lang="uk-UA" dirty="0"/>
          </a:p>
          <a:p>
            <a:r>
              <a:rPr lang="uk-UA" dirty="0">
                <a:hlinkClick r:id="rId3" action="ppaction://hlinksldjump"/>
              </a:rPr>
              <a:t>Які числа називають коефіцієнтами квадратного тричлена?</a:t>
            </a:r>
            <a:endParaRPr lang="uk-UA" dirty="0"/>
          </a:p>
          <a:p>
            <a:r>
              <a:rPr lang="uk-UA" dirty="0">
                <a:hlinkClick r:id="rId4" action="ppaction://hlinksldjump"/>
              </a:rPr>
              <a:t>Що таке корені квадратного тричлена? </a:t>
            </a:r>
            <a:endParaRPr lang="uk-UA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041BF15-3465-4ACB-B0C0-7381D114E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Повторення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18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13D64A18-F301-46BF-A73F-FDAD9EF3B1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75656" y="1052736"/>
                <a:ext cx="8712968" cy="4320480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uk-UA" b="1" i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Квадратним тричленом </a:t>
                </a:r>
              </a:p>
              <a:p>
                <a:pPr marL="0" indent="0" algn="ctr">
                  <a:buNone/>
                </a:pPr>
                <a:r>
                  <a:rPr lang="uk-UA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називають многочлен виду</a:t>
                </a:r>
              </a:p>
              <a:p>
                <a:pPr marL="0" indent="0" algn="ctr">
                  <a:buNone/>
                </a:pPr>
                <a:r>
                  <a:rPr lang="uk-UA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, </m:t>
                    </m:r>
                  </m:oMath>
                </a14:m>
                <a:r>
                  <a:rPr lang="uk-UA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де </a:t>
                </a:r>
                <a:r>
                  <a:rPr lang="en-US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x- </a:t>
                </a:r>
                <a:r>
                  <a:rPr lang="uk-UA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змінна,  </a:t>
                </a:r>
              </a:p>
              <a:p>
                <a:pPr marL="0" indent="0" algn="ctr">
                  <a:buNone/>
                </a:pPr>
                <a:r>
                  <a:rPr lang="uk-UA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а, в і с – деякі числа, </a:t>
                </a:r>
              </a:p>
              <a:p>
                <a:pPr marL="0" indent="0" algn="ctr">
                  <a:buNone/>
                </a:pPr>
                <a:r>
                  <a:rPr lang="uk-UA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причому а≠0.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dirty="0"/>
              </a:p>
            </p:txBody>
          </p:sp>
        </mc:Choice>
        <mc:Fallback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13D64A18-F301-46BF-A73F-FDAD9EF3B1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75656" y="1052736"/>
                <a:ext cx="8712968" cy="4320480"/>
              </a:xfrm>
              <a:blipFill>
                <a:blip r:embed="rId2"/>
                <a:stretch>
                  <a:fillRect t="-19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D3F3BE-8B3B-4916-82C7-4960C5D76C93}"/>
                  </a:ext>
                </a:extLst>
              </p:cNvPr>
              <p:cNvSpPr txBox="1"/>
              <p:nvPr/>
            </p:nvSpPr>
            <p:spPr>
              <a:xfrm>
                <a:off x="323528" y="4849996"/>
                <a:ext cx="69127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8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Приклад: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−8;    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−9</m:t>
                        </m:r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+5.</m:t>
                    </m:r>
                  </m:oMath>
                </a14:m>
                <a:endParaRPr lang="ru-RU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D3F3BE-8B3B-4916-82C7-4960C5D76C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849996"/>
                <a:ext cx="6912768" cy="523220"/>
              </a:xfrm>
              <a:prstGeom prst="rect">
                <a:avLst/>
              </a:prstGeom>
              <a:blipFill>
                <a:blip r:embed="rId3"/>
                <a:stretch>
                  <a:fillRect l="-1764" t="-14118" b="-317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Управляющая кнопка: &quot;Пустой&quot;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53DB232-1A0B-4672-8A04-5B60919B4F62}"/>
              </a:ext>
            </a:extLst>
          </p:cNvPr>
          <p:cNvSpPr/>
          <p:nvPr/>
        </p:nvSpPr>
        <p:spPr>
          <a:xfrm>
            <a:off x="7929460" y="5912822"/>
            <a:ext cx="648072" cy="476672"/>
          </a:xfrm>
          <a:prstGeom prst="actionButtonBlank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3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14AD89EA-EED0-4AA7-A633-0CE7852333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05245" y="764704"/>
                <a:ext cx="6432394" cy="43204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4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sz="4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uk-UA" sz="4400" dirty="0"/>
              </a:p>
              <a:p>
                <a:pPr marL="0" indent="0" algn="ctr">
                  <a:buNone/>
                </a:pPr>
                <a:r>
                  <a:rPr lang="uk-UA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Числа  </a:t>
                </a:r>
                <a:r>
                  <a:rPr lang="en-US" sz="44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 b, c </a:t>
                </a:r>
                <a:r>
                  <a:rPr lang="uk-UA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називають коефіцієнтами квадратного тричлена</a:t>
                </a:r>
                <a:endParaRPr lang="ru-RU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14AD89EA-EED0-4AA7-A633-0CE7852333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05245" y="764704"/>
                <a:ext cx="6432394" cy="4320480"/>
              </a:xfrm>
              <a:blipFill>
                <a:blip r:embed="rId2"/>
                <a:stretch>
                  <a:fillRect r="-14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Управляющая кнопка: &quot;Пустой&quot;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3CFC8F1-8C7A-498A-B24D-F8A064162715}"/>
              </a:ext>
            </a:extLst>
          </p:cNvPr>
          <p:cNvSpPr/>
          <p:nvPr/>
        </p:nvSpPr>
        <p:spPr>
          <a:xfrm>
            <a:off x="8019243" y="5772027"/>
            <a:ext cx="648072" cy="504056"/>
          </a:xfrm>
          <a:prstGeom prst="actionButtonBlank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FC3D70-4DE0-42C6-B866-51D7F6CA30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010282"/>
            <a:ext cx="3087203" cy="326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1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E8338AD9-9C28-4D15-82E7-AD33FFF2D9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59632" y="476672"/>
                <a:ext cx="8712968" cy="432048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Коренями квадратного тричлена  </a:t>
                </a:r>
                <a:endParaRPr lang="uk-UA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називають такі значення змінної </a:t>
                </a:r>
                <a:r>
                  <a:rPr lang="en-US" i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</a:p>
              <a:p>
                <a:pPr marL="0" indent="0" algn="ctr">
                  <a:buNone/>
                </a:pP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 яких значення даного </a:t>
                </a:r>
              </a:p>
              <a:p>
                <a:pPr marL="0" indent="0" algn="ctr">
                  <a:buNone/>
                </a:pP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квадратного тричлена </a:t>
                </a:r>
              </a:p>
              <a:p>
                <a:pPr marL="0" indent="0" algn="ctr">
                  <a:buNone/>
                </a:pP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дорівнює нулю. 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E8338AD9-9C28-4D15-82E7-AD33FFF2D9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59632" y="476672"/>
                <a:ext cx="8712968" cy="4320480"/>
              </a:xfrm>
              <a:blipFill>
                <a:blip r:embed="rId2"/>
                <a:stretch>
                  <a:fillRect t="-19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285CFB-E88B-47D4-9045-B156CB3DF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40968"/>
            <a:ext cx="3131223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2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442AD1EF-5299-48CA-966B-B2EA91C25A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9552" y="2537520"/>
                <a:ext cx="8712968" cy="432048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400" b="0" i="1" smtClean="0">
                        <a:solidFill>
                          <a:srgbClr val="04374A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4400" b="0" i="1" smtClean="0">
                        <a:solidFill>
                          <a:srgbClr val="04374A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400" b="0" i="1" smtClean="0">
                        <a:solidFill>
                          <a:srgbClr val="04374A"/>
                        </a:solidFill>
                        <a:latin typeface="Cambria Math" panose="02040503050406030204" pitchFamily="18" charset="0"/>
                      </a:rPr>
                      <m:t>+3;</m:t>
                    </m:r>
                  </m:oMath>
                </a14:m>
                <a:endParaRPr lang="en-US" sz="4400" b="0" dirty="0">
                  <a:solidFill>
                    <a:srgbClr val="04374A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400" b="0" i="1" smtClean="0">
                        <a:solidFill>
                          <a:srgbClr val="04374A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400" b="0" i="1" smtClean="0">
                        <a:solidFill>
                          <a:srgbClr val="04374A"/>
                        </a:solidFill>
                        <a:latin typeface="Cambria Math" panose="02040503050406030204" pitchFamily="18" charset="0"/>
                      </a:rPr>
                      <m:t>+2;</m:t>
                    </m:r>
                  </m:oMath>
                </a14:m>
                <a:endParaRPr lang="en-US" sz="4400" b="0" dirty="0">
                  <a:solidFill>
                    <a:srgbClr val="04374A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400" b="0" i="1" smtClean="0">
                        <a:solidFill>
                          <a:srgbClr val="04374A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4400" b="0" i="1" smtClean="0">
                        <a:solidFill>
                          <a:srgbClr val="04374A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400" b="0" i="1" smtClean="0">
                        <a:solidFill>
                          <a:srgbClr val="04374A"/>
                        </a:solidFill>
                        <a:latin typeface="Cambria Math" panose="02040503050406030204" pitchFamily="18" charset="0"/>
                      </a:rPr>
                      <m:t>−5;</m:t>
                    </m:r>
                  </m:oMath>
                </a14:m>
                <a:endParaRPr lang="en-US" sz="4400" b="0" dirty="0">
                  <a:solidFill>
                    <a:srgbClr val="04374A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400" b="0" i="1" smtClean="0">
                        <a:solidFill>
                          <a:srgbClr val="04374A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rgbClr val="04374A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400" b="0" i="1" smtClean="0">
                        <a:solidFill>
                          <a:srgbClr val="04374A"/>
                        </a:solidFill>
                        <a:latin typeface="Cambria Math" panose="02040503050406030204" pitchFamily="18" charset="0"/>
                      </a:rPr>
                      <m:t>+2.</m:t>
                    </m:r>
                  </m:oMath>
                </a14:m>
                <a:endParaRPr lang="ru-RU" sz="4400" dirty="0">
                  <a:solidFill>
                    <a:srgbClr val="04374A"/>
                  </a:solidFill>
                </a:endParaRPr>
              </a:p>
            </p:txBody>
          </p:sp>
        </mc:Choice>
        <mc:Fallback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442AD1EF-5299-48CA-966B-B2EA91C25A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2537520"/>
                <a:ext cx="8712968" cy="432048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046BB86-8DDA-4B97-BFFC-A32D8849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Чи є квадратним тричленом даний многочлен?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8F5923B-0814-475A-9F68-2CA9D5F6C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628800"/>
            <a:ext cx="4320480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66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DD0EDE2C-775D-4A7F-955F-AF6969B2E8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5556" y="3429000"/>
                <a:ext cx="7992888" cy="2592288"/>
              </a:xfrm>
            </p:spPr>
            <p:txBody>
              <a:bodyPr numCol="2">
                <a:normAutofit fontScale="92500" lnSpcReduction="10000"/>
              </a:bodyPr>
              <a:lstStyle/>
              <a:p>
                <a:pPr marL="514350" lvl="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en-US" i="1"/>
                          <m:t>2</m:t>
                        </m:r>
                        <m:r>
                          <a:rPr lang="en-US" i="1"/>
                          <m:t>𝑥</m:t>
                        </m:r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  <m:r>
                      <a:rPr lang="en-US" i="1"/>
                      <m:t>+5</m:t>
                    </m:r>
                    <m:r>
                      <a:rPr lang="en-US" i="1"/>
                      <m:t>𝑥</m:t>
                    </m:r>
                    <m:r>
                      <a:rPr lang="en-US" i="1"/>
                      <m:t>+3;</m:t>
                    </m:r>
                  </m:oMath>
                </a14:m>
                <a:endParaRPr lang="ru-RU" dirty="0"/>
              </a:p>
              <a:p>
                <a:pPr marL="514350" lvl="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en-US" i="1"/>
                          <m:t>5</m:t>
                        </m:r>
                        <m:r>
                          <a:rPr lang="en-US" i="1"/>
                          <m:t>𝑥</m:t>
                        </m:r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  <m:r>
                      <a:rPr lang="en-US" i="1"/>
                      <m:t>+4</m:t>
                    </m:r>
                    <m:r>
                      <a:rPr lang="en-US" i="1"/>
                      <m:t>𝑥</m:t>
                    </m:r>
                    <m:r>
                      <a:rPr lang="en-US" i="1"/>
                      <m:t>−1;</m:t>
                    </m:r>
                  </m:oMath>
                </a14:m>
                <a:endParaRPr lang="ru-RU" dirty="0"/>
              </a:p>
              <a:p>
                <a:pPr marL="514350" lvl="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en-US" i="1"/>
                          <m:t>−3</m:t>
                        </m:r>
                        <m:r>
                          <a:rPr lang="en-US" i="1"/>
                          <m:t>𝑥</m:t>
                        </m:r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  <m:r>
                      <a:rPr lang="en-US" i="1"/>
                      <m:t>−</m:t>
                    </m:r>
                    <m:r>
                      <a:rPr lang="en-US" i="1"/>
                      <m:t>𝑥</m:t>
                    </m:r>
                    <m:r>
                      <a:rPr lang="en-US" i="1"/>
                      <m:t>+14;</m:t>
                    </m:r>
                  </m:oMath>
                </a14:m>
                <a:endParaRPr lang="ru-RU" dirty="0"/>
              </a:p>
              <a:p>
                <a:pPr marL="514350" lvl="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en-US" i="1"/>
                          <m:t>6</m:t>
                        </m:r>
                        <m:r>
                          <a:rPr lang="en-US" i="1"/>
                          <m:t>𝑥</m:t>
                        </m:r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  <m:r>
                      <a:rPr lang="en-US" i="1"/>
                      <m:t>+5</m:t>
                    </m:r>
                    <m:r>
                      <a:rPr lang="en-US" i="1"/>
                      <m:t>𝑥</m:t>
                    </m:r>
                    <m:r>
                      <a:rPr lang="en-US" i="1"/>
                      <m:t>+1;</m:t>
                    </m:r>
                  </m:oMath>
                </a14:m>
                <a:endParaRPr lang="ru-RU" dirty="0"/>
              </a:p>
              <a:p>
                <a:pPr marL="514350" lvl="0" indent="-514350">
                  <a:buFont typeface="+mj-lt"/>
                  <a:buAutoNum type="arabicPeriod"/>
                </a:pPr>
                <a:endParaRPr lang="ru-RU" dirty="0"/>
              </a:p>
              <a:p>
                <a:pPr marL="514350" lvl="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en-US" i="1"/>
                          <m:t>−9</m:t>
                        </m:r>
                        <m:r>
                          <a:rPr lang="en-US" i="1"/>
                          <m:t>𝑥</m:t>
                        </m:r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  <m:r>
                      <a:rPr lang="en-US" i="1"/>
                      <m:t>+12</m:t>
                    </m:r>
                    <m:r>
                      <a:rPr lang="en-US" i="1"/>
                      <m:t>𝑥</m:t>
                    </m:r>
                    <m:r>
                      <a:rPr lang="en-US" i="1"/>
                      <m:t>−4;</m:t>
                    </m:r>
                  </m:oMath>
                </a14:m>
                <a:endParaRPr lang="ru-RU" dirty="0"/>
              </a:p>
              <a:p>
                <a:pPr marL="514350" lvl="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en-US" i="1"/>
                          <m:t>3</m:t>
                        </m:r>
                        <m:r>
                          <a:rPr lang="en-US" i="1"/>
                          <m:t>𝑥</m:t>
                        </m:r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  <m:r>
                      <a:rPr lang="en-US" i="1"/>
                      <m:t>−8</m:t>
                    </m:r>
                    <m:r>
                      <a:rPr lang="en-US" i="1"/>
                      <m:t>𝑥</m:t>
                    </m:r>
                    <m:r>
                      <a:rPr lang="en-US" i="1"/>
                      <m:t>+5;</m:t>
                    </m:r>
                  </m:oMath>
                </a14:m>
                <a:endParaRPr lang="ru-RU" dirty="0"/>
              </a:p>
              <a:p>
                <a:pPr marL="514350" lvl="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en-US" i="1"/>
                          <m:t>4</m:t>
                        </m:r>
                        <m:r>
                          <a:rPr lang="en-US" i="1"/>
                          <m:t>𝑥</m:t>
                        </m:r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  <m:r>
                      <a:rPr lang="en-US" i="1"/>
                      <m:t>−4</m:t>
                    </m:r>
                    <m:r>
                      <a:rPr lang="en-US" i="1"/>
                      <m:t>𝑥</m:t>
                    </m:r>
                    <m:r>
                      <a:rPr lang="en-US" i="1"/>
                      <m:t>+1;</m:t>
                    </m:r>
                  </m:oMath>
                </a14:m>
                <a:endParaRPr lang="ru-RU" dirty="0"/>
              </a:p>
              <a:p>
                <a:pPr marL="514350" lvl="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en-US" i="1"/>
                          <m:t>−2</m:t>
                        </m:r>
                        <m:r>
                          <a:rPr lang="en-US" i="1"/>
                          <m:t>𝑥</m:t>
                        </m:r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  <m:r>
                      <a:rPr lang="en-US" i="1"/>
                      <m:t>+3</m:t>
                    </m:r>
                    <m:r>
                      <a:rPr lang="en-US" i="1"/>
                      <m:t>𝑥</m:t>
                    </m:r>
                    <m:r>
                      <a:rPr lang="en-US" i="1"/>
                      <m:t>+2.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uk-UA" dirty="0"/>
              </a:p>
            </p:txBody>
          </p:sp>
        </mc:Choice>
        <mc:Fallback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DD0EDE2C-775D-4A7F-955F-AF6969B2E8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5556" y="3429000"/>
                <a:ext cx="7992888" cy="259228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D41F110-BD30-457E-81F8-62296A25F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Розв’язування вправ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D831C3-B8D2-4A52-A256-A567C5E130B1}"/>
              </a:ext>
            </a:extLst>
          </p:cNvPr>
          <p:cNvSpPr txBox="1"/>
          <p:nvPr/>
        </p:nvSpPr>
        <p:spPr>
          <a:xfrm>
            <a:off x="2222412" y="1867922"/>
            <a:ext cx="66247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</a:rPr>
              <a:t>№1 Розкладіть на лінійні множники квадратний тричлен</a:t>
            </a:r>
            <a:r>
              <a:rPr lang="uk-UA" dirty="0"/>
              <a:t>: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03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0ACDA1CF-5669-4018-A85F-EE02063DFF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2095" y="2509067"/>
                <a:ext cx="8712968" cy="4320480"/>
              </a:xfrm>
            </p:spPr>
            <p:txBody>
              <a:bodyPr numCol="2"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US" sz="4400" b="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4400" b="0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4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−18</m:t>
                        </m:r>
                      </m:den>
                    </m:f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US" sz="4400" b="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4400" b="0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16−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sz="4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−12</m:t>
                        </m:r>
                      </m:den>
                    </m:f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US" sz="4400" b="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4400" b="0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4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−56</m:t>
                        </m:r>
                      </m:num>
                      <m:den>
                        <m:sSup>
                          <m:sSupPr>
                            <m:ctrlPr>
                              <a:rPr lang="ru-RU" sz="4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ru-RU" sz="4400" dirty="0"/>
              </a:p>
            </p:txBody>
          </p:sp>
        </mc:Choice>
        <mc:Fallback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0ACDA1CF-5669-4018-A85F-EE02063DFF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2095" y="2509067"/>
                <a:ext cx="8712968" cy="432048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EF27D4D-AC6F-4608-9EAE-21ACA6EBDB3E}"/>
              </a:ext>
            </a:extLst>
          </p:cNvPr>
          <p:cNvSpPr txBox="1"/>
          <p:nvPr/>
        </p:nvSpPr>
        <p:spPr>
          <a:xfrm>
            <a:off x="2339752" y="764704"/>
            <a:ext cx="66247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dirty="0">
                <a:solidFill>
                  <a:srgbClr val="0070C0"/>
                </a:solidFill>
              </a:rPr>
              <a:t>№2 Скоротіть дріб</a:t>
            </a:r>
            <a:r>
              <a:rPr lang="uk-UA" dirty="0"/>
              <a:t>: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184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3A363659-4EE0-4B44-912D-95FBA6C97D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2780928"/>
                <a:ext cx="9217024" cy="4320480"/>
              </a:xfrm>
            </p:spPr>
            <p:txBody>
              <a:bodyPr numCol="2"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−36</m:t>
                        </m:r>
                      </m:num>
                      <m:den>
                        <m:sSup>
                          <m:sSupPr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+12</m:t>
                        </m:r>
                      </m:den>
                    </m:f>
                  </m:oMath>
                </a14:m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якщо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=12;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+13</m:t>
                        </m:r>
                      </m:den>
                    </m:f>
                  </m:oMath>
                </a14:m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якщо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=21;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якщо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=-5;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+6</m:t>
                        </m:r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якщо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=-0,5.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Объект 1">
                <a:extLst>
                  <a:ext uri="{FF2B5EF4-FFF2-40B4-BE49-F238E27FC236}">
                    <a16:creationId xmlns:a16="http://schemas.microsoft.com/office/drawing/2014/main" id="{3A363659-4EE0-4B44-912D-95FBA6C97D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2780928"/>
                <a:ext cx="9217024" cy="432048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D920981-0C0C-4219-A021-A5F0052B06F1}"/>
              </a:ext>
            </a:extLst>
          </p:cNvPr>
          <p:cNvSpPr txBox="1"/>
          <p:nvPr/>
        </p:nvSpPr>
        <p:spPr>
          <a:xfrm>
            <a:off x="2485265" y="286130"/>
            <a:ext cx="662473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dirty="0">
                <a:solidFill>
                  <a:srgbClr val="0070C0"/>
                </a:solidFill>
              </a:rPr>
              <a:t>№</a:t>
            </a:r>
            <a:r>
              <a:rPr lang="en-US" sz="4800" dirty="0">
                <a:solidFill>
                  <a:srgbClr val="0070C0"/>
                </a:solidFill>
              </a:rPr>
              <a:t>3 </a:t>
            </a:r>
            <a:r>
              <a:rPr lang="uk-UA" sz="4800" dirty="0">
                <a:solidFill>
                  <a:srgbClr val="0070C0"/>
                </a:solidFill>
              </a:rPr>
              <a:t>Знайдіть значення дробу: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272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32E4A8B1-5AAE-4B94-B769-2D0464223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515115"/>
            <a:ext cx="8964488" cy="2520280"/>
          </a:xfrm>
        </p:spPr>
        <p:txBody>
          <a:bodyPr numCol="2"/>
          <a:lstStyle/>
          <a:p>
            <a:pPr marL="514350" indent="-514350">
              <a:buFont typeface="+mj-lt"/>
              <a:buAutoNum type="alphaLcParenR"/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x-1)(x-5)</a:t>
            </a:r>
          </a:p>
          <a:p>
            <a:pPr marL="514350" indent="-514350">
              <a:buFont typeface="+mj-lt"/>
              <a:buAutoNum type="alphaLcParenR"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(x+1)(x-5)</a:t>
            </a:r>
          </a:p>
          <a:p>
            <a:pPr marL="514350" indent="-514350">
              <a:buFont typeface="+mj-lt"/>
              <a:buAutoNum type="alphaLcParenR"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(x-1)(+5)</a:t>
            </a:r>
          </a:p>
          <a:p>
            <a:pPr marL="514350" indent="-514350">
              <a:buFont typeface="+mj-lt"/>
              <a:buAutoNum type="alphaLcParenR"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(x+1)(x+5)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AB5B506-43D1-4F47-8798-0D046AB82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Підсумок уроку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E7631F0-7482-42A3-BFED-156B73FBAFA4}"/>
                  </a:ext>
                </a:extLst>
              </p:cNvPr>
              <p:cNvSpPr txBox="1"/>
              <p:nvPr/>
            </p:nvSpPr>
            <p:spPr>
              <a:xfrm>
                <a:off x="899592" y="1833293"/>
                <a:ext cx="8964488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36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Розкладіть квадратний тричлен</a:t>
                </a:r>
                <a:endParaRPr lang="en-US" sz="36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uk-UA" sz="36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3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−5 </m:t>
                    </m:r>
                  </m:oMath>
                </a14:m>
                <a:r>
                  <a:rPr lang="uk-UA" sz="36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 лінійні множники:</a:t>
                </a:r>
              </a:p>
              <a:p>
                <a:endParaRPr lang="ru-RU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E7631F0-7482-42A3-BFED-156B73FBA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833293"/>
                <a:ext cx="8964488" cy="1477328"/>
              </a:xfrm>
              <a:prstGeom prst="rect">
                <a:avLst/>
              </a:prstGeom>
              <a:blipFill>
                <a:blip r:embed="rId2"/>
                <a:stretch>
                  <a:fillRect t="-70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406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97725D5-FB06-49D7-BEAD-9E9EBA869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744" y="1196752"/>
            <a:ext cx="6624736" cy="1360836"/>
          </a:xfrm>
        </p:spPr>
        <p:txBody>
          <a:bodyPr/>
          <a:lstStyle/>
          <a:p>
            <a:r>
              <a:rPr lang="uk-UA" dirty="0"/>
              <a:t>До нових зустрічей!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E4F37B-41E6-4123-A150-7D1C5B145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119069"/>
            <a:ext cx="3572420" cy="436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7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ec04dde58691ab4a1dfe69037857d994735da8"/>
</p:tagLst>
</file>

<file path=ppt/theme/theme1.xml><?xml version="1.0" encoding="utf-8"?>
<a:theme xmlns:a="http://schemas.openxmlformats.org/drawingml/2006/main" name="Тема Office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326</Words>
  <Application>Microsoft Office PowerPoint</Application>
  <PresentationFormat>Экран (4:3)</PresentationFormat>
  <Paragraphs>66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 Math</vt:lpstr>
      <vt:lpstr>Times New Roman</vt:lpstr>
      <vt:lpstr>Тема Office</vt:lpstr>
      <vt:lpstr>Розв’язування вправ. Квадратний тричлен</vt:lpstr>
      <vt:lpstr>Повторення</vt:lpstr>
      <vt:lpstr>Презентация PowerPoint</vt:lpstr>
      <vt:lpstr>Презентация PowerPoint</vt:lpstr>
      <vt:lpstr>Презентация PowerPoint</vt:lpstr>
      <vt:lpstr>Чи є квадратним тричленом даний многочлен?</vt:lpstr>
      <vt:lpstr>Розв’язування вправ</vt:lpstr>
      <vt:lpstr>Презентация PowerPoint</vt:lpstr>
      <vt:lpstr>Презентация PowerPoint</vt:lpstr>
      <vt:lpstr>Підсумок уроку</vt:lpstr>
      <vt:lpstr>До нових зустрічей!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Геометрическая инфографика</dc:title>
  <dc:creator>obstinate</dc:creator>
  <dc:description>Шаблон презентации с сайта https://presentation-creation.ru/</dc:description>
  <cp:lastModifiedBy>Пользователь Windows</cp:lastModifiedBy>
  <cp:revision>444</cp:revision>
  <dcterms:created xsi:type="dcterms:W3CDTF">2018-02-25T09:09:03Z</dcterms:created>
  <dcterms:modified xsi:type="dcterms:W3CDTF">2020-03-31T15:12:02Z</dcterms:modified>
</cp:coreProperties>
</file>