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00" r:id="rId2"/>
    <p:sldId id="301" r:id="rId3"/>
    <p:sldId id="260" r:id="rId4"/>
    <p:sldId id="261" r:id="rId5"/>
    <p:sldId id="263" r:id="rId6"/>
    <p:sldId id="294" r:id="rId7"/>
    <p:sldId id="265" r:id="rId8"/>
    <p:sldId id="268" r:id="rId9"/>
    <p:sldId id="299" r:id="rId10"/>
    <p:sldId id="274" r:id="rId11"/>
    <p:sldId id="269" r:id="rId12"/>
    <p:sldId id="271" r:id="rId13"/>
    <p:sldId id="273" r:id="rId14"/>
    <p:sldId id="286" r:id="rId15"/>
    <p:sldId id="28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60"/>
  </p:normalViewPr>
  <p:slideViewPr>
    <p:cSldViewPr>
      <p:cViewPr>
        <p:scale>
          <a:sx n="76" d="100"/>
          <a:sy n="76" d="100"/>
        </p:scale>
        <p:origin x="-121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63F1DC-C26D-4D03-BF45-A67BB524B8B3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66926-DC33-4AB5-A3D1-B0B594EABC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820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C975-A57F-40C2-AA77-5DDDF5035876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D777-8916-4C5A-A607-4CA78AAA0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14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C975-A57F-40C2-AA77-5DDDF5035876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D777-8916-4C5A-A607-4CA78AAA0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05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C975-A57F-40C2-AA77-5DDDF5035876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D777-8916-4C5A-A607-4CA78AAA0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582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C975-A57F-40C2-AA77-5DDDF5035876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D777-8916-4C5A-A607-4CA78AAA0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915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C975-A57F-40C2-AA77-5DDDF5035876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D777-8916-4C5A-A607-4CA78AAA0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85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C975-A57F-40C2-AA77-5DDDF5035876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D777-8916-4C5A-A607-4CA78AAA0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194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C975-A57F-40C2-AA77-5DDDF5035876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D777-8916-4C5A-A607-4CA78AAA0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765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C975-A57F-40C2-AA77-5DDDF5035876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D777-8916-4C5A-A607-4CA78AAA0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996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C975-A57F-40C2-AA77-5DDDF5035876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D777-8916-4C5A-A607-4CA78AAA0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94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C975-A57F-40C2-AA77-5DDDF5035876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D777-8916-4C5A-A607-4CA78AAA0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879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C975-A57F-40C2-AA77-5DDDF5035876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D777-8916-4C5A-A607-4CA78AAA0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354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4C975-A57F-40C2-AA77-5DDDF5035876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3D777-8916-4C5A-A607-4CA78AAA0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744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68952" cy="3024336"/>
          </a:xfrm>
        </p:spPr>
        <p:txBody>
          <a:bodyPr/>
          <a:lstStyle/>
          <a:p>
            <a:r>
              <a:rPr lang="ru-RU" b="1" dirty="0">
                <a:latin typeface="a_AlgeriusCapsNr" pitchFamily="82" charset="-52"/>
              </a:rPr>
              <a:t>Правописание буквенных сочетаний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561259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-ши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-ща, чу-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щу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чн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чк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нч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нщ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Винкоав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Литвин Т.М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5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укра</a:t>
            </a:r>
            <a:r>
              <a:rPr lang="uk-UA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їнська</a:t>
            </a: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мова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56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_4fcc7_af05411c_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18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14546" y="1500175"/>
            <a:ext cx="6243654" cy="2100276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atin typeface="a_AlgeriusCapsNr" pitchFamily="82" charset="-52"/>
              </a:rPr>
              <a:t>Правописание буквенных сочетаний</a:t>
            </a:r>
            <a:endParaRPr lang="ru-RU" sz="6000" dirty="0">
              <a:latin typeface="a_AlgeriusCapsNr" pitchFamily="82" charset="-52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-ши, 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-ща, чу-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щу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чн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чк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нч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нщ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рщ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03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Орфоэпическая минутка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Фонетика, туфля, оптовый, досуг, столяр, щавель, звонит, скучно, сердечно, скворечник , чтобы, компьютер.</a:t>
            </a:r>
          </a:p>
          <a:p>
            <a:pPr>
              <a:buNone/>
            </a:pP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                    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36fb4a6c3ff2.png"/>
          <p:cNvPicPr>
            <a:picLocks noChangeAspect="1"/>
          </p:cNvPicPr>
          <p:nvPr/>
        </p:nvPicPr>
        <p:blipFill>
          <a:blip r:embed="rId2" cstate="print"/>
          <a:srcRect t="48958" r="39197"/>
          <a:stretch>
            <a:fillRect/>
          </a:stretch>
        </p:blipFill>
        <p:spPr>
          <a:xfrm>
            <a:off x="4572000" y="4071942"/>
            <a:ext cx="2888282" cy="22859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86248" y="3786190"/>
            <a:ext cx="1847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800" b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800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401845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Написание большинства морфем подчиняется требованию писать их одинаково, т. е. независимо от произношения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3600" b="1" dirty="0">
              <a:latin typeface="Georgia" pitchFamily="18" charset="0"/>
            </a:endParaRPr>
          </a:p>
        </p:txBody>
      </p:sp>
      <p:pic>
        <p:nvPicPr>
          <p:cNvPr id="4" name="Рисунок 3" descr="36fb4a6c3ff2.png"/>
          <p:cNvPicPr>
            <a:picLocks noChangeAspect="1"/>
          </p:cNvPicPr>
          <p:nvPr/>
        </p:nvPicPr>
        <p:blipFill>
          <a:blip r:embed="rId2" cstate="print"/>
          <a:srcRect t="48958" r="39197"/>
          <a:stretch>
            <a:fillRect/>
          </a:stretch>
        </p:blipFill>
        <p:spPr>
          <a:xfrm>
            <a:off x="5220072" y="4475352"/>
            <a:ext cx="2808312" cy="188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81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674105"/>
            <a:ext cx="8250758" cy="340588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Отдельную группу правил составляют написания некоторых буквенных сочетаний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endParaRPr lang="ru-RU" sz="3600" b="1" dirty="0" smtClean="0">
              <a:latin typeface="Georgia" pitchFamily="18" charset="0"/>
            </a:endParaRPr>
          </a:p>
          <a:p>
            <a:pPr>
              <a:buNone/>
            </a:pPr>
            <a:endParaRPr lang="ru-RU" sz="3600" b="1" dirty="0">
              <a:latin typeface="Georgia" pitchFamily="18" charset="0"/>
            </a:endParaRPr>
          </a:p>
          <a:p>
            <a:pPr>
              <a:buNone/>
            </a:pPr>
            <a:endParaRPr lang="ru-RU" sz="3600" b="1" dirty="0" smtClean="0">
              <a:latin typeface="Georgia" pitchFamily="18" charset="0"/>
            </a:endParaRPr>
          </a:p>
          <a:p>
            <a:pPr marL="0" indent="0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</a:p>
          <a:p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-ши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-ща, чу-</a:t>
            </a:r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щу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чн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чк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нч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нщ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рщ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600" b="1" dirty="0">
              <a:latin typeface="Georgia" pitchFamily="18" charset="0"/>
            </a:endParaRPr>
          </a:p>
          <a:p>
            <a:pPr>
              <a:buNone/>
            </a:pPr>
            <a:r>
              <a:rPr lang="ru-RU" sz="3600" b="1" dirty="0" smtClean="0">
                <a:latin typeface="Georgia" pitchFamily="18" charset="0"/>
              </a:rPr>
              <a:t>                                      </a:t>
            </a:r>
            <a:endParaRPr lang="ru-RU" sz="3600" b="1" dirty="0">
              <a:latin typeface="Georgia" pitchFamily="18" charset="0"/>
            </a:endParaRPr>
          </a:p>
        </p:txBody>
      </p:sp>
      <p:pic>
        <p:nvPicPr>
          <p:cNvPr id="4" name="Рисунок 3" descr="36fb4a6c3ff2.png"/>
          <p:cNvPicPr>
            <a:picLocks noChangeAspect="1"/>
          </p:cNvPicPr>
          <p:nvPr/>
        </p:nvPicPr>
        <p:blipFill>
          <a:blip r:embed="rId2" cstate="print"/>
          <a:srcRect t="48958" r="39197"/>
          <a:stretch>
            <a:fillRect/>
          </a:stretch>
        </p:blipFill>
        <p:spPr>
          <a:xfrm>
            <a:off x="5868144" y="3933056"/>
            <a:ext cx="2888282" cy="2285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22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179" y="260648"/>
            <a:ext cx="8229600" cy="576064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Прочитайте стихотворение  А.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Милна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(перевод     Б.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Заходера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Жили два медвежонка в чащобе глухой,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 один был хороший, другой был плохой,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 хороший твердил своё: «Дважды один»,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 плохой всё немытый ходил.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Найдите в тексте всегда твердые и всегда мягкие шипящие. Запишите их в транскрипции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80444"/>
            <a:ext cx="8229600" cy="45719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6248" y="3786190"/>
            <a:ext cx="1847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800" b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80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latin typeface="a_Albionic" pitchFamily="34" charset="-52"/>
              </a:rPr>
              <a:t>Повторим  правило</a:t>
            </a:r>
            <a:endParaRPr lang="ru-RU" b="1" dirty="0">
              <a:latin typeface="a_Albionic" pitchFamily="34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1428736"/>
            <a:ext cx="392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Georgia" pitchFamily="18" charset="0"/>
              </a:rPr>
              <a:t>После </a:t>
            </a:r>
            <a:r>
              <a:rPr lang="ru-RU" sz="3200" b="1" dirty="0" err="1" smtClean="0">
                <a:latin typeface="Georgia" pitchFamily="18" charset="0"/>
              </a:rPr>
              <a:t>щипящих</a:t>
            </a:r>
            <a:r>
              <a:rPr lang="ru-RU" sz="3200" b="1" dirty="0" smtClean="0">
                <a:latin typeface="Georgia" pitchFamily="18" charset="0"/>
              </a:rPr>
              <a:t> </a:t>
            </a:r>
            <a:endParaRPr lang="ru-RU" sz="3200" b="1" dirty="0">
              <a:latin typeface="Georgia" pitchFamily="18" charset="0"/>
            </a:endParaRPr>
          </a:p>
        </p:txBody>
      </p:sp>
      <p:pic>
        <p:nvPicPr>
          <p:cNvPr id="9" name="Рисунок 8" descr="0_5c6fc_351d0943_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3071810"/>
            <a:ext cx="1317215" cy="1317215"/>
          </a:xfrm>
          <a:prstGeom prst="rect">
            <a:avLst/>
          </a:prstGeom>
        </p:spPr>
      </p:pic>
      <p:pic>
        <p:nvPicPr>
          <p:cNvPr id="10" name="Рисунок 9" descr="0_5c6ea_e7deb645_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1928802"/>
            <a:ext cx="1317215" cy="1317215"/>
          </a:xfrm>
          <a:prstGeom prst="rect">
            <a:avLst/>
          </a:prstGeom>
        </p:spPr>
      </p:pic>
      <p:pic>
        <p:nvPicPr>
          <p:cNvPr id="11" name="Рисунок 10" descr="0_5c6fd_47a7d3d9_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5469347"/>
            <a:ext cx="1388653" cy="1388653"/>
          </a:xfrm>
          <a:prstGeom prst="rect">
            <a:avLst/>
          </a:prstGeom>
        </p:spPr>
      </p:pic>
      <p:pic>
        <p:nvPicPr>
          <p:cNvPr id="13" name="Содержимое 12" descr="0_5c6fb_cafb0e0b_L.pn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642910" y="4500570"/>
            <a:ext cx="1054089" cy="1054089"/>
          </a:xfrm>
        </p:spPr>
      </p:pic>
      <p:sp>
        <p:nvSpPr>
          <p:cNvPr id="14" name="TextBox 13"/>
          <p:cNvSpPr txBox="1"/>
          <p:nvPr/>
        </p:nvSpPr>
        <p:spPr>
          <a:xfrm>
            <a:off x="3143240" y="2071678"/>
            <a:ext cx="1176925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latin typeface="Georgia" pitchFamily="18" charset="0"/>
              </a:rPr>
              <a:t>П</a:t>
            </a:r>
          </a:p>
          <a:p>
            <a:r>
              <a:rPr lang="ru-RU" sz="6000" b="1" dirty="0" smtClean="0">
                <a:latin typeface="Georgia" pitchFamily="18" charset="0"/>
              </a:rPr>
              <a:t>И</a:t>
            </a:r>
          </a:p>
          <a:p>
            <a:r>
              <a:rPr lang="ru-RU" sz="6000" b="1" dirty="0" smtClean="0">
                <a:latin typeface="Georgia" pitchFamily="18" charset="0"/>
              </a:rPr>
              <a:t>Ш</a:t>
            </a:r>
          </a:p>
          <a:p>
            <a:r>
              <a:rPr lang="ru-RU" sz="6000" b="1" dirty="0" smtClean="0">
                <a:latin typeface="Georgia" pitchFamily="18" charset="0"/>
              </a:rPr>
              <a:t>У</a:t>
            </a:r>
          </a:p>
          <a:p>
            <a:endParaRPr lang="ru-RU" sz="3600" b="1" dirty="0">
              <a:latin typeface="Georgia" pitchFamily="18" charset="0"/>
            </a:endParaRPr>
          </a:p>
        </p:txBody>
      </p:sp>
      <p:pic>
        <p:nvPicPr>
          <p:cNvPr id="15" name="Рисунок 14" descr="0_5c6ed_b0edb551_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3438" y="1428736"/>
            <a:ext cx="2714644" cy="2714644"/>
          </a:xfrm>
          <a:prstGeom prst="rect">
            <a:avLst/>
          </a:prstGeom>
        </p:spPr>
      </p:pic>
      <p:pic>
        <p:nvPicPr>
          <p:cNvPr id="16" name="Рисунок 15" descr="0_5c6e3_23ccb027_L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7686" y="4214818"/>
            <a:ext cx="2643182" cy="2643182"/>
          </a:xfrm>
          <a:prstGeom prst="rect">
            <a:avLst/>
          </a:prstGeom>
        </p:spPr>
      </p:pic>
      <p:pic>
        <p:nvPicPr>
          <p:cNvPr id="17" name="Рисунок 16" descr="0_5c6f7_bffcfdb3_L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5140" y="4357694"/>
            <a:ext cx="2317347" cy="231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510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latin typeface="a_Albionic" pitchFamily="34" charset="-52"/>
              </a:rPr>
              <a:t>Повторим  правило</a:t>
            </a:r>
            <a:endParaRPr lang="ru-RU" b="1" dirty="0">
              <a:latin typeface="a_Albionic" pitchFamily="34" charset="-52"/>
            </a:endParaRPr>
          </a:p>
        </p:txBody>
      </p:sp>
      <p:pic>
        <p:nvPicPr>
          <p:cNvPr id="12" name="Содержимое 11" descr="e867233cfcb9.png"/>
          <p:cNvPicPr>
            <a:picLocks noGrp="1" noChangeAspect="1"/>
          </p:cNvPicPr>
          <p:nvPr>
            <p:ph idx="1"/>
          </p:nvPr>
        </p:nvPicPr>
        <p:blipFill>
          <a:blip r:embed="rId2"/>
          <a:srcRect l="50338" t="40407" r="-4405" b="16976"/>
          <a:stretch>
            <a:fillRect/>
          </a:stretch>
        </p:blipFill>
        <p:spPr>
          <a:xfrm>
            <a:off x="-214346" y="928670"/>
            <a:ext cx="3857652" cy="3591607"/>
          </a:xfrm>
        </p:spPr>
      </p:pic>
      <p:pic>
        <p:nvPicPr>
          <p:cNvPr id="13" name="Содержимое 11" descr="e867233cfcb9.png"/>
          <p:cNvPicPr>
            <a:picLocks noChangeAspect="1"/>
          </p:cNvPicPr>
          <p:nvPr/>
        </p:nvPicPr>
        <p:blipFill>
          <a:blip r:embed="rId2"/>
          <a:srcRect l="50338" t="40407" r="-4405" b="16976"/>
          <a:stretch>
            <a:fillRect/>
          </a:stretch>
        </p:blipFill>
        <p:spPr>
          <a:xfrm>
            <a:off x="5143504" y="928670"/>
            <a:ext cx="3857652" cy="3591607"/>
          </a:xfrm>
          <a:prstGeom prst="rect">
            <a:avLst/>
          </a:prstGeom>
        </p:spPr>
      </p:pic>
      <p:pic>
        <p:nvPicPr>
          <p:cNvPr id="14" name="Содержимое 11" descr="e867233cfcb9.png"/>
          <p:cNvPicPr>
            <a:picLocks noChangeAspect="1"/>
          </p:cNvPicPr>
          <p:nvPr/>
        </p:nvPicPr>
        <p:blipFill>
          <a:blip r:embed="rId2"/>
          <a:srcRect l="50338" t="40407" r="-4405" b="16976"/>
          <a:stretch>
            <a:fillRect/>
          </a:stretch>
        </p:blipFill>
        <p:spPr>
          <a:xfrm>
            <a:off x="2285984" y="3500438"/>
            <a:ext cx="3857652" cy="3591607"/>
          </a:xfrm>
          <a:prstGeom prst="rect">
            <a:avLst/>
          </a:prstGeom>
        </p:spPr>
      </p:pic>
      <p:pic>
        <p:nvPicPr>
          <p:cNvPr id="15" name="Рисунок 14" descr="71626814_5198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4429132"/>
            <a:ext cx="1785950" cy="207687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71472" y="2000240"/>
            <a:ext cx="240963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err="1">
                <a:latin typeface="Georgia" pitchFamily="18" charset="0"/>
              </a:rPr>
              <a:t>ж</a:t>
            </a:r>
            <a:r>
              <a:rPr lang="ru-RU" sz="4400" b="1" dirty="0" err="1" smtClean="0">
                <a:solidFill>
                  <a:srgbClr val="FF0000"/>
                </a:solidFill>
                <a:latin typeface="Georgia" pitchFamily="18" charset="0"/>
              </a:rPr>
              <a:t>и</a:t>
            </a:r>
            <a:r>
              <a:rPr lang="ru-RU" sz="4400" b="1" dirty="0" err="1" smtClean="0">
                <a:latin typeface="Georgia" pitchFamily="18" charset="0"/>
              </a:rPr>
              <a:t>-ш</a:t>
            </a:r>
            <a:r>
              <a:rPr lang="ru-RU" sz="4400" b="1" dirty="0" err="1" smtClean="0">
                <a:solidFill>
                  <a:srgbClr val="FF0000"/>
                </a:solidFill>
                <a:latin typeface="Georgia" pitchFamily="18" charset="0"/>
              </a:rPr>
              <a:t>и</a:t>
            </a:r>
            <a:r>
              <a:rPr lang="ru-RU" sz="4400" b="1" dirty="0" smtClean="0">
                <a:latin typeface="Georgia" pitchFamily="18" charset="0"/>
              </a:rPr>
              <a:t> </a:t>
            </a:r>
          </a:p>
          <a:p>
            <a:pPr algn="ctr"/>
            <a:r>
              <a:rPr lang="ru-RU" sz="4400" b="1" dirty="0" smtClean="0">
                <a:latin typeface="Georgia" pitchFamily="18" charset="0"/>
              </a:rPr>
              <a:t>(</a:t>
            </a:r>
            <a:r>
              <a:rPr lang="ru-RU" sz="4400" b="1" dirty="0" err="1" smtClean="0">
                <a:latin typeface="Georgia" pitchFamily="18" charset="0"/>
              </a:rPr>
              <a:t>ы</a:t>
            </a:r>
            <a:r>
              <a:rPr lang="ru-RU" sz="4400" b="1" dirty="0" smtClean="0">
                <a:latin typeface="Georgia" pitchFamily="18" charset="0"/>
              </a:rPr>
              <a:t>)</a:t>
            </a:r>
            <a:endParaRPr lang="ru-RU" sz="4400" b="1" dirty="0">
              <a:latin typeface="Georgia" pitchFamily="18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500166" y="2857496"/>
            <a:ext cx="571504" cy="42862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10800000" flipV="1">
            <a:off x="1500166" y="2857496"/>
            <a:ext cx="500066" cy="42862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000760" y="2071678"/>
            <a:ext cx="211147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err="1" smtClean="0">
                <a:latin typeface="Georgia" pitchFamily="18" charset="0"/>
              </a:rPr>
              <a:t>ч</a:t>
            </a:r>
            <a:r>
              <a:rPr lang="ru-RU" sz="4400" b="1" dirty="0" err="1" smtClean="0">
                <a:solidFill>
                  <a:srgbClr val="FF0000"/>
                </a:solidFill>
                <a:latin typeface="Georgia" pitchFamily="18" charset="0"/>
              </a:rPr>
              <a:t>у</a:t>
            </a:r>
            <a:r>
              <a:rPr lang="ru-RU" sz="4400" b="1" dirty="0" err="1" smtClean="0">
                <a:latin typeface="Georgia" pitchFamily="18" charset="0"/>
              </a:rPr>
              <a:t>-щ</a:t>
            </a:r>
            <a:r>
              <a:rPr lang="ru-RU" sz="4400" b="1" dirty="0" err="1" smtClean="0">
                <a:solidFill>
                  <a:srgbClr val="FF0000"/>
                </a:solidFill>
                <a:latin typeface="Georgia" pitchFamily="18" charset="0"/>
              </a:rPr>
              <a:t>у</a:t>
            </a:r>
            <a:r>
              <a:rPr lang="ru-RU" sz="4400" b="1" dirty="0" smtClean="0">
                <a:latin typeface="Georgia" pitchFamily="18" charset="0"/>
              </a:rPr>
              <a:t> </a:t>
            </a:r>
          </a:p>
          <a:p>
            <a:pPr algn="ctr"/>
            <a:r>
              <a:rPr lang="ru-RU" sz="4400" b="1" dirty="0" smtClean="0">
                <a:latin typeface="Georgia" pitchFamily="18" charset="0"/>
              </a:rPr>
              <a:t>(</a:t>
            </a:r>
            <a:r>
              <a:rPr lang="ru-RU" sz="4400" b="1" dirty="0" err="1">
                <a:latin typeface="Georgia" pitchFamily="18" charset="0"/>
              </a:rPr>
              <a:t>ю</a:t>
            </a:r>
            <a:r>
              <a:rPr lang="ru-RU" sz="4400" b="1" dirty="0" smtClean="0">
                <a:latin typeface="Georgia" pitchFamily="18" charset="0"/>
              </a:rPr>
              <a:t>)</a:t>
            </a:r>
            <a:endParaRPr lang="ru-RU" sz="4400" b="1" dirty="0">
              <a:latin typeface="Georgia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rot="10800000" flipV="1">
            <a:off x="6786578" y="2928934"/>
            <a:ext cx="571504" cy="42862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6786578" y="2928934"/>
            <a:ext cx="571504" cy="42862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214678" y="4500570"/>
            <a:ext cx="214994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err="1" smtClean="0">
                <a:latin typeface="Georgia" pitchFamily="18" charset="0"/>
              </a:rPr>
              <a:t>ч</a:t>
            </a:r>
            <a:r>
              <a:rPr lang="ru-RU" sz="4400" b="1" dirty="0" err="1" smtClean="0">
                <a:solidFill>
                  <a:srgbClr val="FF0000"/>
                </a:solidFill>
                <a:latin typeface="Georgia" pitchFamily="18" charset="0"/>
              </a:rPr>
              <a:t>а</a:t>
            </a:r>
            <a:r>
              <a:rPr lang="ru-RU" sz="4400" b="1" dirty="0" err="1" smtClean="0">
                <a:latin typeface="Georgia" pitchFamily="18" charset="0"/>
              </a:rPr>
              <a:t>-щ</a:t>
            </a:r>
            <a:r>
              <a:rPr lang="ru-RU" sz="4400" b="1" dirty="0" err="1">
                <a:solidFill>
                  <a:srgbClr val="FF0000"/>
                </a:solidFill>
                <a:latin typeface="Georgia" pitchFamily="18" charset="0"/>
              </a:rPr>
              <a:t>а</a:t>
            </a:r>
            <a:r>
              <a:rPr lang="ru-RU" sz="4400" b="1" dirty="0" smtClean="0">
                <a:latin typeface="Georgia" pitchFamily="18" charset="0"/>
              </a:rPr>
              <a:t> </a:t>
            </a:r>
          </a:p>
          <a:p>
            <a:pPr algn="ctr"/>
            <a:r>
              <a:rPr lang="ru-RU" sz="4400" b="1" dirty="0" smtClean="0">
                <a:latin typeface="Georgia" pitchFamily="18" charset="0"/>
              </a:rPr>
              <a:t>(я)</a:t>
            </a:r>
            <a:endParaRPr lang="ru-RU" sz="4400" b="1" dirty="0">
              <a:latin typeface="Georgia" pitchFamily="18" charset="0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rot="16200000" flipH="1">
            <a:off x="4071934" y="5357826"/>
            <a:ext cx="428628" cy="42862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>
            <a:off x="4071934" y="5357826"/>
            <a:ext cx="428628" cy="42862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1" name="Рисунок 30" descr="71626831_3198235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2330" y="4643446"/>
            <a:ext cx="1554109" cy="181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72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a_Albionic" pitchFamily="34" charset="-52"/>
              </a:rPr>
              <a:t>Вставьте </a:t>
            </a:r>
            <a:r>
              <a:rPr lang="ru-RU" dirty="0">
                <a:latin typeface="a_Albionic" pitchFamily="34" charset="-52"/>
              </a:rPr>
              <a:t>пропущенные </a:t>
            </a:r>
            <a:r>
              <a:rPr lang="ru-RU" dirty="0" smtClean="0">
                <a:latin typeface="a_Albionic" pitchFamily="34" charset="-52"/>
              </a:rPr>
              <a:t>буквы</a:t>
            </a:r>
            <a:r>
              <a:rPr lang="ru-RU" dirty="0">
                <a:latin typeface="a_Albionic" pitchFamily="34" charset="-52"/>
              </a:rPr>
              <a:t/>
            </a:r>
            <a:br>
              <a:rPr lang="ru-RU" dirty="0">
                <a:latin typeface="a_Albionic" pitchFamily="34" charset="-52"/>
              </a:rPr>
            </a:br>
            <a:endParaRPr lang="ru-RU" dirty="0">
              <a:latin typeface="a_Albionic" pitchFamily="34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71802" y="1571612"/>
            <a:ext cx="5857916" cy="52863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3600" b="1" dirty="0" err="1" smtClean="0">
                <a:latin typeface="Georgia" pitchFamily="18" charset="0"/>
              </a:rPr>
              <a:t>Снеж_нка</a:t>
            </a:r>
            <a:r>
              <a:rPr lang="ru-RU" sz="3600" b="1" dirty="0" smtClean="0">
                <a:latin typeface="Georgia" pitchFamily="18" charset="0"/>
              </a:rPr>
              <a:t>, </a:t>
            </a:r>
            <a:r>
              <a:rPr lang="ru-RU" sz="3600" b="1" dirty="0" err="1" smtClean="0">
                <a:latin typeface="Georgia" pitchFamily="18" charset="0"/>
              </a:rPr>
              <a:t>ш_рокий</a:t>
            </a:r>
            <a:r>
              <a:rPr lang="ru-RU" sz="3600" b="1" dirty="0" smtClean="0">
                <a:latin typeface="Georgia" pitchFamily="18" charset="0"/>
              </a:rPr>
              <a:t>, </a:t>
            </a:r>
            <a:r>
              <a:rPr lang="ru-RU" sz="3600" b="1" dirty="0" err="1">
                <a:latin typeface="Georgia" pitchFamily="18" charset="0"/>
              </a:rPr>
              <a:t>верш_на</a:t>
            </a:r>
            <a:r>
              <a:rPr lang="ru-RU" sz="3600" b="1" dirty="0">
                <a:latin typeface="Georgia" pitchFamily="18" charset="0"/>
              </a:rPr>
              <a:t>, </a:t>
            </a:r>
            <a:r>
              <a:rPr lang="ru-RU" sz="3600" b="1" dirty="0" err="1">
                <a:latin typeface="Georgia" pitchFamily="18" charset="0"/>
              </a:rPr>
              <a:t>площ_дь</a:t>
            </a:r>
            <a:r>
              <a:rPr lang="ru-RU" sz="3600" b="1" dirty="0">
                <a:latin typeface="Georgia" pitchFamily="18" charset="0"/>
              </a:rPr>
              <a:t>, </a:t>
            </a:r>
            <a:r>
              <a:rPr lang="ru-RU" sz="3600" b="1" dirty="0" err="1">
                <a:latin typeface="Georgia" pitchFamily="18" charset="0"/>
              </a:rPr>
              <a:t>ж_дкость</a:t>
            </a:r>
            <a:r>
              <a:rPr lang="ru-RU" sz="3600" b="1" dirty="0">
                <a:latin typeface="Georgia" pitchFamily="18" charset="0"/>
              </a:rPr>
              <a:t>, </a:t>
            </a:r>
            <a:r>
              <a:rPr lang="ru-RU" sz="3600" b="1" dirty="0" err="1">
                <a:latin typeface="Georgia" pitchFamily="18" charset="0"/>
              </a:rPr>
              <a:t>тиш_на</a:t>
            </a:r>
            <a:r>
              <a:rPr lang="ru-RU" sz="3600" b="1" dirty="0">
                <a:latin typeface="Georgia" pitchFamily="18" charset="0"/>
              </a:rPr>
              <a:t>, </a:t>
            </a:r>
            <a:r>
              <a:rPr lang="ru-RU" sz="3600" b="1" dirty="0" err="1" smtClean="0">
                <a:latin typeface="Georgia" pitchFamily="18" charset="0"/>
              </a:rPr>
              <a:t>ч_десный</a:t>
            </a:r>
            <a:r>
              <a:rPr lang="ru-RU" sz="3600" b="1" dirty="0" smtClean="0">
                <a:latin typeface="Georgia" pitchFamily="18" charset="0"/>
              </a:rPr>
              <a:t>, </a:t>
            </a:r>
            <a:r>
              <a:rPr lang="ru-RU" sz="3600" b="1" dirty="0" err="1" smtClean="0">
                <a:latin typeface="Georgia" pitchFamily="18" charset="0"/>
              </a:rPr>
              <a:t>ж_знь</a:t>
            </a:r>
            <a:r>
              <a:rPr lang="ru-RU" sz="3600" b="1" dirty="0" smtClean="0">
                <a:latin typeface="Georgia" pitchFamily="18" charset="0"/>
              </a:rPr>
              <a:t>, </a:t>
            </a:r>
            <a:r>
              <a:rPr lang="ru-RU" sz="3600" b="1" dirty="0" err="1" smtClean="0">
                <a:latin typeface="Georgia" pitchFamily="18" charset="0"/>
              </a:rPr>
              <a:t>ш_тьё</a:t>
            </a:r>
            <a:r>
              <a:rPr lang="ru-RU" sz="3600" b="1" dirty="0">
                <a:latin typeface="Georgia" pitchFamily="18" charset="0"/>
              </a:rPr>
              <a:t>, </a:t>
            </a:r>
            <a:r>
              <a:rPr lang="ru-RU" sz="3600" b="1" dirty="0" err="1">
                <a:latin typeface="Georgia" pitchFamily="18" charset="0"/>
              </a:rPr>
              <a:t>ч_ща</a:t>
            </a:r>
            <a:r>
              <a:rPr lang="ru-RU" sz="3600" b="1" dirty="0">
                <a:latin typeface="Georgia" pitchFamily="18" charset="0"/>
              </a:rPr>
              <a:t>, </a:t>
            </a:r>
            <a:r>
              <a:rPr lang="ru-RU" sz="3600" b="1" dirty="0" err="1">
                <a:latin typeface="Georgia" pitchFamily="18" charset="0"/>
              </a:rPr>
              <a:t>ч_стушки</a:t>
            </a:r>
            <a:r>
              <a:rPr lang="ru-RU" sz="3600" b="1" dirty="0">
                <a:latin typeface="Georgia" pitchFamily="18" charset="0"/>
              </a:rPr>
              <a:t>, </a:t>
            </a:r>
            <a:r>
              <a:rPr lang="ru-RU" sz="3600" b="1" dirty="0" err="1" smtClean="0">
                <a:latin typeface="Georgia" pitchFamily="18" charset="0"/>
              </a:rPr>
              <a:t>ч_ткость</a:t>
            </a:r>
            <a:r>
              <a:rPr lang="ru-RU" sz="3600" b="1" dirty="0">
                <a:latin typeface="Georgia" pitchFamily="18" charset="0"/>
              </a:rPr>
              <a:t>, </a:t>
            </a:r>
            <a:r>
              <a:rPr lang="ru-RU" sz="3600" b="1" dirty="0" err="1">
                <a:latin typeface="Georgia" pitchFamily="18" charset="0"/>
              </a:rPr>
              <a:t>ч_хлый</a:t>
            </a:r>
            <a:r>
              <a:rPr lang="ru-RU" sz="3600" b="1" dirty="0">
                <a:latin typeface="Georgia" pitchFamily="18" charset="0"/>
              </a:rPr>
              <a:t>, </a:t>
            </a:r>
            <a:r>
              <a:rPr lang="ru-RU" sz="3600" b="1" dirty="0" err="1">
                <a:latin typeface="Georgia" pitchFamily="18" charset="0"/>
              </a:rPr>
              <a:t>ош_бка</a:t>
            </a:r>
            <a:r>
              <a:rPr lang="ru-RU" sz="3600" b="1" dirty="0">
                <a:latin typeface="Georgia" pitchFamily="18" charset="0"/>
              </a:rPr>
              <a:t>, </a:t>
            </a:r>
            <a:r>
              <a:rPr lang="ru-RU" sz="3600" b="1" dirty="0" err="1">
                <a:latin typeface="Georgia" pitchFamily="18" charset="0"/>
              </a:rPr>
              <a:t>скуч_ет</a:t>
            </a:r>
            <a:r>
              <a:rPr lang="ru-RU" sz="3600" b="1" dirty="0">
                <a:latin typeface="Georgia" pitchFamily="18" charset="0"/>
              </a:rPr>
              <a:t>.</a:t>
            </a:r>
          </a:p>
        </p:txBody>
      </p:sp>
      <p:pic>
        <p:nvPicPr>
          <p:cNvPr id="12" name="Рисунок 11" descr="69260993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571612"/>
            <a:ext cx="2500330" cy="479458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714876" y="1571612"/>
            <a:ext cx="516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Georgia" pitchFamily="18" charset="0"/>
              </a:rPr>
              <a:t>и</a:t>
            </a:r>
            <a:endParaRPr lang="ru-RU" sz="3600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43702" y="1571612"/>
            <a:ext cx="516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Georgia" pitchFamily="18" charset="0"/>
              </a:rPr>
              <a:t>и</a:t>
            </a:r>
            <a:endParaRPr lang="ru-RU" sz="3600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14876" y="2143116"/>
            <a:ext cx="516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Georgia" pitchFamily="18" charset="0"/>
              </a:rPr>
              <a:t>и</a:t>
            </a:r>
            <a:endParaRPr lang="ru-RU" sz="3600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86644" y="2071678"/>
            <a:ext cx="516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Georgia" pitchFamily="18" charset="0"/>
              </a:rPr>
              <a:t>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57620" y="2643182"/>
            <a:ext cx="516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Georgia" pitchFamily="18" charset="0"/>
              </a:rPr>
              <a:t>и</a:t>
            </a:r>
            <a:endParaRPr lang="ru-RU" sz="3600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72330" y="2643182"/>
            <a:ext cx="516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Georgia" pitchFamily="18" charset="0"/>
              </a:rPr>
              <a:t>и</a:t>
            </a:r>
            <a:endParaRPr lang="ru-RU" sz="3600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86182" y="3214686"/>
            <a:ext cx="516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Georgia" pitchFamily="18" charset="0"/>
              </a:rPr>
              <a:t>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72264" y="3214686"/>
            <a:ext cx="516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Georgia" pitchFamily="18" charset="0"/>
              </a:rPr>
              <a:t>и</a:t>
            </a:r>
            <a:endParaRPr lang="ru-RU" sz="3600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57620" y="3786190"/>
            <a:ext cx="516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Georgia" pitchFamily="18" charset="0"/>
              </a:rPr>
              <a:t>и</a:t>
            </a:r>
            <a:endParaRPr lang="ru-RU" sz="3600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72132" y="3786190"/>
            <a:ext cx="516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Georgia" pitchFamily="18" charset="0"/>
              </a:rPr>
              <a:t>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86182" y="4286256"/>
            <a:ext cx="516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Georgia" pitchFamily="18" charset="0"/>
              </a:rPr>
              <a:t>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00826" y="4286256"/>
            <a:ext cx="516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Georgia" pitchFamily="18" charset="0"/>
              </a:rPr>
              <a:t>у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14744" y="4857760"/>
            <a:ext cx="516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Georgia" pitchFamily="18" charset="0"/>
              </a:rPr>
              <a:t>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57950" y="4857760"/>
            <a:ext cx="516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Georgia" pitchFamily="18" charset="0"/>
              </a:rPr>
              <a:t>и</a:t>
            </a:r>
            <a:endParaRPr lang="ru-RU" sz="3600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72000" y="5429264"/>
            <a:ext cx="516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Georgia" pitchFamily="18" charset="0"/>
              </a:rPr>
              <a:t>а</a:t>
            </a:r>
          </a:p>
        </p:txBody>
      </p:sp>
    </p:spTree>
    <p:extLst>
      <p:ext uri="{BB962C8B-B14F-4D97-AF65-F5344CB8AC3E}">
        <p14:creationId xmlns:p14="http://schemas.microsoft.com/office/powerpoint/2010/main" val="2128997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Запомни исключения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marL="0" indent="0">
              <a:buNone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   Ж</a:t>
            </a: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ю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ри      </a:t>
            </a:r>
          </a:p>
          <a:p>
            <a:pPr marL="0" indent="0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                Брош</a:t>
            </a: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ю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ра</a:t>
            </a:r>
          </a:p>
          <a:p>
            <a:pPr marL="0" indent="0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                                 Параш</a:t>
            </a: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ю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т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83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latin typeface="a_Albionic" pitchFamily="34" charset="-52"/>
              </a:rPr>
              <a:t>Закончи предложения</a:t>
            </a:r>
            <a:endParaRPr lang="ru-RU" dirty="0">
              <a:latin typeface="a_Albionic" pitchFamily="34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latin typeface="Georgia" pitchFamily="18" charset="0"/>
              </a:rPr>
              <a:t>	Небольшая </a:t>
            </a:r>
            <a:r>
              <a:rPr lang="ru-RU" sz="3600" b="1" dirty="0">
                <a:latin typeface="Georgia" pitchFamily="18" charset="0"/>
              </a:rPr>
              <a:t>книжка, листы которой скреплены или сшиты, </a:t>
            </a:r>
            <a:r>
              <a:rPr lang="ru-RU" sz="3600" b="1" dirty="0" smtClean="0">
                <a:latin typeface="Georgia" pitchFamily="18" charset="0"/>
              </a:rPr>
              <a:t>называется…</a:t>
            </a:r>
            <a:endParaRPr lang="ru-RU" sz="3600" b="1" dirty="0">
              <a:latin typeface="Georgia" pitchFamily="18" charset="0"/>
            </a:endParaRPr>
          </a:p>
        </p:txBody>
      </p:sp>
      <p:pic>
        <p:nvPicPr>
          <p:cNvPr id="4" name="Рисунок 3" descr="36fb4a6c3ff2.png"/>
          <p:cNvPicPr>
            <a:picLocks noChangeAspect="1"/>
          </p:cNvPicPr>
          <p:nvPr/>
        </p:nvPicPr>
        <p:blipFill>
          <a:blip r:embed="rId2" cstate="print"/>
          <a:srcRect t="48958" r="39197"/>
          <a:stretch>
            <a:fillRect/>
          </a:stretch>
        </p:blipFill>
        <p:spPr>
          <a:xfrm>
            <a:off x="571472" y="4071942"/>
            <a:ext cx="2888282" cy="22859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86248" y="3786190"/>
            <a:ext cx="34756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>
                <a:latin typeface="Georgia" pitchFamily="18" charset="0"/>
              </a:rPr>
              <a:t>брош</a:t>
            </a:r>
            <a:r>
              <a:rPr lang="ru-RU" sz="4800" b="1" dirty="0" err="1" smtClean="0">
                <a:solidFill>
                  <a:srgbClr val="FF0000"/>
                </a:solidFill>
                <a:latin typeface="Georgia" pitchFamily="18" charset="0"/>
              </a:rPr>
              <a:t>Ю</a:t>
            </a:r>
            <a:r>
              <a:rPr lang="ru-RU" sz="4800" b="1" dirty="0" err="1" smtClean="0">
                <a:latin typeface="Georgia" pitchFamily="18" charset="0"/>
              </a:rPr>
              <a:t>ра</a:t>
            </a:r>
            <a:endParaRPr lang="ru-RU" sz="4800" b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987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latin typeface="a_Albionic" pitchFamily="34" charset="-52"/>
              </a:rPr>
              <a:t>Закончи предложения</a:t>
            </a:r>
            <a:endParaRPr lang="ru-RU" dirty="0">
              <a:latin typeface="a_Albionic" pitchFamily="34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600200"/>
            <a:ext cx="8258204" cy="4525963"/>
          </a:xfrm>
        </p:spPr>
        <p:txBody>
          <a:bodyPr/>
          <a:lstStyle/>
          <a:p>
            <a:pPr>
              <a:buNone/>
            </a:pPr>
            <a:r>
              <a:rPr lang="ru-RU" i="1" dirty="0" smtClean="0"/>
              <a:t>	</a:t>
            </a:r>
            <a:r>
              <a:rPr lang="ru-RU" b="1" dirty="0" smtClean="0">
                <a:latin typeface="Georgia" pitchFamily="18" charset="0"/>
              </a:rPr>
              <a:t>Группа </a:t>
            </a:r>
            <a:r>
              <a:rPr lang="ru-RU" b="1" dirty="0">
                <a:latin typeface="Georgia" pitchFamily="18" charset="0"/>
              </a:rPr>
              <a:t>специалистов, которые решают вопрос о присуждении награды на конкурсах или выставках, называется</a:t>
            </a:r>
          </a:p>
        </p:txBody>
      </p:sp>
      <p:pic>
        <p:nvPicPr>
          <p:cNvPr id="4" name="Рисунок 3" descr="1304846965_6a00e008c5918088340120a5d083fd970b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2066" y="3857628"/>
            <a:ext cx="3786213" cy="28412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5786" y="4000504"/>
            <a:ext cx="28376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err="1" smtClean="0">
                <a:latin typeface="Georgia" pitchFamily="18" charset="0"/>
              </a:rPr>
              <a:t>ж</a:t>
            </a:r>
            <a:r>
              <a:rPr lang="ru-RU" sz="6000" b="1" dirty="0" err="1" smtClean="0">
                <a:solidFill>
                  <a:srgbClr val="FF0000"/>
                </a:solidFill>
                <a:latin typeface="Georgia" pitchFamily="18" charset="0"/>
              </a:rPr>
              <a:t>Ю</a:t>
            </a:r>
            <a:r>
              <a:rPr lang="ru-RU" sz="6000" b="1" dirty="0" err="1" smtClean="0">
                <a:latin typeface="Georgia" pitchFamily="18" charset="0"/>
              </a:rPr>
              <a:t>ри</a:t>
            </a:r>
            <a:endParaRPr lang="ru-RU" sz="6000" b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07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latin typeface="a_Albionic" pitchFamily="34" charset="-52"/>
              </a:rPr>
              <a:t>Закончи предложения</a:t>
            </a:r>
            <a:endParaRPr lang="ru-RU" dirty="0">
              <a:latin typeface="a_Albionic" pitchFamily="34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i="1" dirty="0" smtClean="0"/>
              <a:t>	</a:t>
            </a:r>
            <a:r>
              <a:rPr lang="ru-RU" b="1" dirty="0" smtClean="0">
                <a:latin typeface="Georgia" pitchFamily="18" charset="0"/>
              </a:rPr>
              <a:t>Тучек </a:t>
            </a:r>
            <a:r>
              <a:rPr lang="ru-RU" b="1" dirty="0">
                <a:latin typeface="Georgia" pitchFamily="18" charset="0"/>
              </a:rPr>
              <a:t>нет на горизонте, но раскрылся в небе ЗОНТИК. Через несколько минут опустился</a:t>
            </a:r>
          </a:p>
        </p:txBody>
      </p:sp>
      <p:pic>
        <p:nvPicPr>
          <p:cNvPr id="4" name="Рисунок 3" descr="37798-clipart-illustration-of-a-daring-man-in-green-descending-with-a-parachute-while-sky-diving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322" y="3571876"/>
            <a:ext cx="2940844" cy="28232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714348" y="4143380"/>
            <a:ext cx="38282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err="1" smtClean="0">
                <a:latin typeface="Georgia" pitchFamily="18" charset="0"/>
              </a:rPr>
              <a:t>параш</a:t>
            </a:r>
            <a:r>
              <a:rPr lang="ru-RU" sz="5400" b="1" dirty="0" err="1" smtClean="0">
                <a:solidFill>
                  <a:srgbClr val="FF0000"/>
                </a:solidFill>
                <a:latin typeface="Georgia" pitchFamily="18" charset="0"/>
              </a:rPr>
              <a:t>Ю</a:t>
            </a:r>
            <a:r>
              <a:rPr lang="ru-RU" sz="5400" b="1" dirty="0" err="1" smtClean="0">
                <a:latin typeface="Georgia" pitchFamily="18" charset="0"/>
              </a:rPr>
              <a:t>т</a:t>
            </a:r>
            <a:endParaRPr lang="ru-RU" sz="5400" b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600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Запишите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поморфемно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слова</a:t>
            </a:r>
            <a:r>
              <a:rPr lang="ru-RU" dirty="0">
                <a:latin typeface="a_Albionic" pitchFamily="34" charset="-52"/>
              </a:rPr>
              <a:t/>
            </a:r>
            <a:br>
              <a:rPr lang="ru-RU" dirty="0">
                <a:latin typeface="a_Albionic" pitchFamily="34" charset="-52"/>
              </a:rPr>
            </a:br>
            <a:endParaRPr lang="ru-RU" dirty="0">
              <a:latin typeface="a_Albionic" pitchFamily="34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71802" y="1571612"/>
            <a:ext cx="5857916" cy="52863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err="1" smtClean="0">
                <a:latin typeface="Georgia" pitchFamily="18" charset="0"/>
              </a:rPr>
              <a:t>Огнетуш</a:t>
            </a:r>
            <a:r>
              <a:rPr lang="ru-RU" sz="3600" b="1" dirty="0" smtClean="0">
                <a:latin typeface="Georgia" pitchFamily="18" charset="0"/>
              </a:rPr>
              <a:t>…</a:t>
            </a:r>
            <a:r>
              <a:rPr lang="ru-RU" sz="3600" b="1" dirty="0" err="1" smtClean="0">
                <a:latin typeface="Georgia" pitchFamily="18" charset="0"/>
              </a:rPr>
              <a:t>тель</a:t>
            </a:r>
            <a:r>
              <a:rPr lang="ru-RU" sz="3600" b="1" dirty="0" smtClean="0">
                <a:latin typeface="Georgia" pitchFamily="18" charset="0"/>
              </a:rPr>
              <a:t>,</a:t>
            </a:r>
          </a:p>
          <a:p>
            <a:pPr>
              <a:buNone/>
            </a:pPr>
            <a:r>
              <a:rPr lang="ru-RU" sz="3600" b="1" dirty="0">
                <a:latin typeface="Georgia" pitchFamily="18" charset="0"/>
              </a:rPr>
              <a:t>ж</a:t>
            </a:r>
            <a:r>
              <a:rPr lang="ru-RU" sz="3600" b="1" dirty="0" smtClean="0">
                <a:latin typeface="Georgia" pitchFamily="18" charset="0"/>
              </a:rPr>
              <a:t>..</a:t>
            </a:r>
            <a:r>
              <a:rPr lang="ru-RU" sz="3600" b="1" dirty="0" err="1" smtClean="0">
                <a:latin typeface="Georgia" pitchFamily="18" charset="0"/>
              </a:rPr>
              <a:t>вопись</a:t>
            </a:r>
            <a:r>
              <a:rPr lang="ru-RU" sz="3600" b="1" dirty="0" smtClean="0">
                <a:latin typeface="Georgia" pitchFamily="18" charset="0"/>
              </a:rPr>
              <a:t>,</a:t>
            </a:r>
          </a:p>
          <a:p>
            <a:pPr>
              <a:buNone/>
            </a:pPr>
            <a:r>
              <a:rPr lang="ru-RU" sz="3600" b="1" dirty="0">
                <a:latin typeface="Georgia" pitchFamily="18" charset="0"/>
              </a:rPr>
              <a:t>п</a:t>
            </a:r>
            <a:r>
              <a:rPr lang="ru-RU" sz="3600" b="1" dirty="0" smtClean="0">
                <a:latin typeface="Georgia" pitchFamily="18" charset="0"/>
              </a:rPr>
              <a:t>ейзаж..</a:t>
            </a:r>
            <a:r>
              <a:rPr lang="ru-RU" sz="3600" b="1" dirty="0" err="1" smtClean="0">
                <a:latin typeface="Georgia" pitchFamily="18" charset="0"/>
              </a:rPr>
              <a:t>ст</a:t>
            </a:r>
            <a:r>
              <a:rPr lang="ru-RU" sz="3600" b="1" dirty="0" smtClean="0">
                <a:latin typeface="Georgia" pitchFamily="18" charset="0"/>
              </a:rPr>
              <a:t>,</a:t>
            </a:r>
          </a:p>
          <a:p>
            <a:pPr>
              <a:buNone/>
            </a:pPr>
            <a:r>
              <a:rPr lang="ru-RU" sz="3600" b="1" dirty="0" err="1">
                <a:latin typeface="Georgia" pitchFamily="18" charset="0"/>
              </a:rPr>
              <a:t>р</a:t>
            </a:r>
            <a:r>
              <a:rPr lang="ru-RU" sz="3600" b="1" dirty="0" err="1" smtClean="0">
                <a:latin typeface="Georgia" pitchFamily="18" charset="0"/>
              </a:rPr>
              <a:t>аскрош</a:t>
            </a:r>
            <a:r>
              <a:rPr lang="ru-RU" sz="3600" b="1" dirty="0" smtClean="0">
                <a:latin typeface="Georgia" pitchFamily="18" charset="0"/>
              </a:rPr>
              <a:t>..</a:t>
            </a:r>
            <a:r>
              <a:rPr lang="ru-RU" sz="3600" b="1" dirty="0" err="1" smtClean="0">
                <a:latin typeface="Georgia" pitchFamily="18" charset="0"/>
              </a:rPr>
              <a:t>ть</a:t>
            </a:r>
            <a:r>
              <a:rPr lang="ru-RU" sz="3600" b="1" dirty="0" smtClean="0">
                <a:latin typeface="Georgia" pitchFamily="18" charset="0"/>
              </a:rPr>
              <a:t>,</a:t>
            </a:r>
          </a:p>
          <a:p>
            <a:pPr>
              <a:buNone/>
            </a:pPr>
            <a:r>
              <a:rPr lang="ru-RU" sz="3600" b="1" dirty="0" err="1">
                <a:latin typeface="Georgia" pitchFamily="18" charset="0"/>
              </a:rPr>
              <a:t>н</a:t>
            </a:r>
            <a:r>
              <a:rPr lang="ru-RU" sz="3600" b="1" dirty="0" err="1" smtClean="0">
                <a:latin typeface="Georgia" pitchFamily="18" charset="0"/>
              </a:rPr>
              <a:t>еуж</a:t>
            </a:r>
            <a:r>
              <a:rPr lang="ru-RU" sz="3600" b="1" dirty="0" smtClean="0">
                <a:latin typeface="Georgia" pitchFamily="18" charset="0"/>
              </a:rPr>
              <a:t>..</a:t>
            </a:r>
            <a:r>
              <a:rPr lang="ru-RU" sz="3600" b="1" dirty="0" err="1" smtClean="0">
                <a:latin typeface="Georgia" pitchFamily="18" charset="0"/>
              </a:rPr>
              <a:t>вчивый</a:t>
            </a:r>
            <a:endParaRPr lang="ru-RU" sz="3600" b="1" dirty="0" smtClean="0">
              <a:latin typeface="Georgia" pitchFamily="18" charset="0"/>
            </a:endParaRPr>
          </a:p>
          <a:p>
            <a:pPr>
              <a:buNone/>
            </a:pPr>
            <a:endParaRPr lang="ru-RU" sz="3600" b="1" dirty="0">
              <a:latin typeface="Georgia" pitchFamily="18" charset="0"/>
            </a:endParaRPr>
          </a:p>
        </p:txBody>
      </p:sp>
      <p:pic>
        <p:nvPicPr>
          <p:cNvPr id="12" name="Рисунок 11" descr="69260993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571612"/>
            <a:ext cx="2500330" cy="479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8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515352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3200" dirty="0">
                <a:latin typeface="a_Albionic" pitchFamily="34" charset="-52"/>
              </a:rPr>
              <a:t>К данным словам </a:t>
            </a:r>
            <a:r>
              <a:rPr lang="ru-RU" sz="3200" dirty="0" smtClean="0">
                <a:latin typeface="a_Albionic" pitchFamily="34" charset="-52"/>
              </a:rPr>
              <a:t>подберите синонимы </a:t>
            </a:r>
            <a:r>
              <a:rPr lang="ru-RU" sz="3200" dirty="0">
                <a:latin typeface="a_Albionic" pitchFamily="34" charset="-52"/>
              </a:rPr>
              <a:t>с сочетаниями ЧУ, ЧА, ЩА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600200"/>
            <a:ext cx="8329642" cy="4525963"/>
          </a:xfrm>
        </p:spPr>
        <p:txBody>
          <a:bodyPr/>
          <a:lstStyle/>
          <a:p>
            <a:pPr>
              <a:buNone/>
            </a:pPr>
            <a:r>
              <a:rPr lang="ru-RU" i="1" dirty="0" smtClean="0"/>
              <a:t>	</a:t>
            </a:r>
            <a:r>
              <a:rPr lang="ru-RU" sz="3600" b="1" dirty="0" smtClean="0">
                <a:latin typeface="Georgia" pitchFamily="18" charset="0"/>
              </a:rPr>
              <a:t>Волшебник </a:t>
            </a:r>
            <a:r>
              <a:rPr lang="ru-RU" sz="3600" b="1" dirty="0">
                <a:latin typeface="Georgia" pitchFamily="18" charset="0"/>
              </a:rPr>
              <a:t>– </a:t>
            </a:r>
          </a:p>
          <a:p>
            <a:pPr>
              <a:buNone/>
            </a:pPr>
            <a:r>
              <a:rPr lang="ru-RU" sz="3600" b="1" dirty="0" smtClean="0">
                <a:latin typeface="Georgia" pitchFamily="18" charset="0"/>
              </a:rPr>
              <a:t>	Глушь </a:t>
            </a:r>
            <a:r>
              <a:rPr lang="ru-RU" sz="3600" b="1" dirty="0">
                <a:latin typeface="Georgia" pitchFamily="18" charset="0"/>
              </a:rPr>
              <a:t>– </a:t>
            </a:r>
          </a:p>
          <a:p>
            <a:pPr>
              <a:buNone/>
            </a:pPr>
            <a:r>
              <a:rPr lang="ru-RU" sz="3600" b="1" dirty="0" smtClean="0">
                <a:latin typeface="Georgia" pitchFamily="18" charset="0"/>
              </a:rPr>
              <a:t>	Храбрец </a:t>
            </a:r>
            <a:r>
              <a:rPr lang="ru-RU" sz="3600" b="1" dirty="0">
                <a:latin typeface="Georgia" pitchFamily="18" charset="0"/>
              </a:rPr>
              <a:t>– </a:t>
            </a:r>
          </a:p>
          <a:p>
            <a:pPr>
              <a:buNone/>
            </a:pPr>
            <a:r>
              <a:rPr lang="ru-RU" sz="3600" b="1" dirty="0" smtClean="0">
                <a:latin typeface="Georgia" pitchFamily="18" charset="0"/>
              </a:rPr>
              <a:t>	Нередко </a:t>
            </a:r>
            <a:r>
              <a:rPr lang="ru-RU" sz="3600" b="1" dirty="0">
                <a:latin typeface="Georgia" pitchFamily="18" charset="0"/>
              </a:rPr>
              <a:t>– </a:t>
            </a:r>
            <a:endParaRPr lang="ru-RU" sz="3600" b="1" dirty="0" smtClean="0">
              <a:latin typeface="Georgia" pitchFamily="18" charset="0"/>
            </a:endParaRPr>
          </a:p>
          <a:p>
            <a:pPr>
              <a:buNone/>
            </a:pPr>
            <a:r>
              <a:rPr lang="ru-RU" sz="3600" b="1" dirty="0">
                <a:latin typeface="Georgia" pitchFamily="18" charset="0"/>
              </a:rPr>
              <a:t>	</a:t>
            </a:r>
            <a:r>
              <a:rPr lang="ru-RU" sz="3600" b="1" dirty="0" smtClean="0">
                <a:latin typeface="Georgia" pitchFamily="18" charset="0"/>
              </a:rPr>
              <a:t>Грязный </a:t>
            </a:r>
            <a:r>
              <a:rPr lang="ru-RU" sz="3600" b="1" dirty="0">
                <a:latin typeface="Georgia" pitchFamily="18" charset="0"/>
              </a:rPr>
              <a:t>– </a:t>
            </a:r>
          </a:p>
          <a:p>
            <a:pPr>
              <a:buNone/>
            </a:pPr>
            <a:r>
              <a:rPr lang="ru-RU" sz="3600" b="1" dirty="0" smtClean="0">
                <a:latin typeface="Georgia" pitchFamily="18" charset="0"/>
              </a:rPr>
              <a:t>	Жалеть </a:t>
            </a:r>
            <a:r>
              <a:rPr lang="ru-RU" sz="3600" b="1" dirty="0">
                <a:latin typeface="Georgia" pitchFamily="18" charset="0"/>
              </a:rPr>
              <a:t>– </a:t>
            </a:r>
          </a:p>
        </p:txBody>
      </p:sp>
      <p:sp>
        <p:nvSpPr>
          <p:cNvPr id="7" name="Блок-схема: процесс 6"/>
          <p:cNvSpPr/>
          <p:nvPr/>
        </p:nvSpPr>
        <p:spPr>
          <a:xfrm>
            <a:off x="4357686" y="1643050"/>
            <a:ext cx="3771920" cy="612648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err="1">
                <a:latin typeface="Georgia" pitchFamily="18" charset="0"/>
              </a:rPr>
              <a:t>ч</a:t>
            </a:r>
            <a:r>
              <a:rPr lang="ru-RU" sz="3600" b="1" dirty="0" err="1" smtClean="0">
                <a:latin typeface="Georgia" pitchFamily="18" charset="0"/>
              </a:rPr>
              <a:t>_родей</a:t>
            </a:r>
            <a:endParaRPr lang="ru-RU" sz="3600" dirty="0"/>
          </a:p>
        </p:txBody>
      </p:sp>
      <p:sp>
        <p:nvSpPr>
          <p:cNvPr id="8" name="Блок-схема: процесс 7"/>
          <p:cNvSpPr/>
          <p:nvPr/>
        </p:nvSpPr>
        <p:spPr>
          <a:xfrm>
            <a:off x="2928926" y="2285992"/>
            <a:ext cx="3771920" cy="612648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err="1">
                <a:latin typeface="Georgia" pitchFamily="18" charset="0"/>
              </a:rPr>
              <a:t>ч</a:t>
            </a:r>
            <a:r>
              <a:rPr lang="ru-RU" sz="3600" b="1" dirty="0" err="1" smtClean="0">
                <a:latin typeface="Georgia" pitchFamily="18" charset="0"/>
              </a:rPr>
              <a:t>_ща</a:t>
            </a:r>
            <a:endParaRPr lang="ru-RU" sz="3600" dirty="0"/>
          </a:p>
        </p:txBody>
      </p:sp>
      <p:sp>
        <p:nvSpPr>
          <p:cNvPr id="9" name="Блок-схема: процесс 8"/>
          <p:cNvSpPr/>
          <p:nvPr/>
        </p:nvSpPr>
        <p:spPr>
          <a:xfrm>
            <a:off x="3929058" y="2928934"/>
            <a:ext cx="3771920" cy="612648"/>
          </a:xfrm>
          <a:prstGeom prst="flowChart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err="1">
                <a:latin typeface="Georgia" pitchFamily="18" charset="0"/>
              </a:rPr>
              <a:t>с</a:t>
            </a:r>
            <a:r>
              <a:rPr lang="ru-RU" sz="3600" b="1" dirty="0" err="1" smtClean="0">
                <a:latin typeface="Georgia" pitchFamily="18" charset="0"/>
              </a:rPr>
              <a:t>мельч_к</a:t>
            </a:r>
            <a:endParaRPr lang="ru-RU" sz="3600" dirty="0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3571868" y="3571876"/>
            <a:ext cx="3771920" cy="612648"/>
          </a:xfrm>
          <a:prstGeom prst="flowChartProces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err="1">
                <a:latin typeface="Georgia" pitchFamily="18" charset="0"/>
              </a:rPr>
              <a:t>ч</a:t>
            </a:r>
            <a:r>
              <a:rPr lang="ru-RU" sz="3600" b="1" dirty="0" err="1" smtClean="0">
                <a:latin typeface="Georgia" pitchFamily="18" charset="0"/>
              </a:rPr>
              <a:t>_сто</a:t>
            </a:r>
            <a:endParaRPr lang="ru-RU" sz="3600" dirty="0"/>
          </a:p>
        </p:txBody>
      </p:sp>
      <p:sp>
        <p:nvSpPr>
          <p:cNvPr id="11" name="Блок-схема: процесс 10"/>
          <p:cNvSpPr/>
          <p:nvPr/>
        </p:nvSpPr>
        <p:spPr>
          <a:xfrm>
            <a:off x="3786182" y="4214818"/>
            <a:ext cx="3771920" cy="612648"/>
          </a:xfrm>
          <a:prstGeom prst="flowChart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err="1">
                <a:latin typeface="Georgia" pitchFamily="18" charset="0"/>
              </a:rPr>
              <a:t>ч</a:t>
            </a:r>
            <a:r>
              <a:rPr lang="ru-RU" sz="3600" b="1" dirty="0" err="1" smtClean="0">
                <a:latin typeface="Georgia" pitchFamily="18" charset="0"/>
              </a:rPr>
              <a:t>_мазый</a:t>
            </a:r>
            <a:endParaRPr lang="ru-RU" sz="3600" dirty="0"/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3357554" y="4857760"/>
            <a:ext cx="3771920" cy="612648"/>
          </a:xfrm>
          <a:prstGeom prst="flowChart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err="1">
                <a:latin typeface="Georgia" pitchFamily="18" charset="0"/>
              </a:rPr>
              <a:t>щ</a:t>
            </a:r>
            <a:r>
              <a:rPr lang="ru-RU" sz="3600" b="1" dirty="0" err="1" smtClean="0">
                <a:latin typeface="Georgia" pitchFamily="18" charset="0"/>
              </a:rPr>
              <a:t>_дить</a:t>
            </a:r>
            <a:endParaRPr lang="ru-RU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5429256" y="1571612"/>
            <a:ext cx="531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Georgia" pitchFamily="18" charset="0"/>
              </a:rPr>
              <a:t>а</a:t>
            </a:r>
            <a:endParaRPr lang="ru-RU" sz="3600" b="1" dirty="0">
              <a:latin typeface="Georgi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57686" y="2214554"/>
            <a:ext cx="531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Georgia" pitchFamily="18" charset="0"/>
              </a:rPr>
              <a:t>а</a:t>
            </a:r>
            <a:endParaRPr lang="ru-RU" sz="3600" b="1" dirty="0">
              <a:latin typeface="Georgia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86512" y="2857496"/>
            <a:ext cx="571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Georgia" pitchFamily="18" charset="0"/>
              </a:rPr>
              <a:t>а</a:t>
            </a:r>
            <a:endParaRPr lang="ru-RU" sz="3600" b="1" dirty="0">
              <a:latin typeface="Georgia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628" y="3500438"/>
            <a:ext cx="531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Georgia" pitchFamily="18" charset="0"/>
              </a:rPr>
              <a:t>а</a:t>
            </a:r>
            <a:endParaRPr lang="ru-RU" sz="3600" b="1" dirty="0">
              <a:latin typeface="Georgia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86314" y="4143380"/>
            <a:ext cx="531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Georgia" pitchFamily="18" charset="0"/>
              </a:rPr>
              <a:t>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43438" y="4786322"/>
            <a:ext cx="603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Georgia" pitchFamily="18" charset="0"/>
              </a:rPr>
              <a:t>а</a:t>
            </a:r>
            <a:endParaRPr lang="ru-RU" sz="3600" b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269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288</TotalTime>
  <Words>210</Words>
  <Application>Microsoft Office PowerPoint</Application>
  <PresentationFormat>Экран (4:3)</PresentationFormat>
  <Paragraphs>94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Правописание буквенных сочетаний</vt:lpstr>
      <vt:lpstr>Правописание буквенных сочетаний</vt:lpstr>
      <vt:lpstr>Орфоэпическая минутка</vt:lpstr>
      <vt:lpstr>Написание большинства морфем подчиняется требованию писать их одинаково, т. е. независимо от произношения</vt:lpstr>
      <vt:lpstr>Отдельную группу правил составляют написания некоторых буквенных сочетаний</vt:lpstr>
      <vt:lpstr>  Прочитайте стихотворение  А. Милна  (перевод     Б. Заходера)   Жили два медвежонка в чащобе глухой, И один был хороший, другой был плохой,  И хороший твердил своё: «Дважды один», А плохой всё немытый ходил.   Найдите в тексте всегда твердые и всегда мягкие шипящие. Запишите их в транскрипции    </vt:lpstr>
      <vt:lpstr>Повторим  правило</vt:lpstr>
      <vt:lpstr>Повторим  правило</vt:lpstr>
      <vt:lpstr> Вставьте пропущенные буквы </vt:lpstr>
      <vt:lpstr>Запомни исключения</vt:lpstr>
      <vt:lpstr>Закончи предложения</vt:lpstr>
      <vt:lpstr>Закончи предложения</vt:lpstr>
      <vt:lpstr>Закончи предложения</vt:lpstr>
      <vt:lpstr> Запишите поморфемно слова </vt:lpstr>
      <vt:lpstr>К данным словам подберите синонимы с сочетаниями ЧУ, ЧА, ЩА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Буквы И, У, А после шипящих.</dc:title>
  <dc:creator>Александр</dc:creator>
  <cp:lastModifiedBy>Admin</cp:lastModifiedBy>
  <cp:revision>28</cp:revision>
  <dcterms:created xsi:type="dcterms:W3CDTF">2013-10-09T08:56:57Z</dcterms:created>
  <dcterms:modified xsi:type="dcterms:W3CDTF">2020-04-05T10:49:21Z</dcterms:modified>
</cp:coreProperties>
</file>