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9" r:id="rId4"/>
    <p:sldId id="269" r:id="rId5"/>
    <p:sldId id="262" r:id="rId6"/>
    <p:sldId id="265" r:id="rId7"/>
    <p:sldId id="266" r:id="rId8"/>
    <p:sldId id="270" r:id="rId9"/>
    <p:sldId id="273" r:id="rId10"/>
    <p:sldId id="271" r:id="rId11"/>
    <p:sldId id="272" r:id="rId12"/>
    <p:sldId id="275" r:id="rId13"/>
    <p:sldId id="276" r:id="rId14"/>
    <p:sldId id="279" r:id="rId15"/>
    <p:sldId id="27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800080"/>
    <a:srgbClr val="FF9900"/>
    <a:srgbClr val="FF00FF"/>
    <a:srgbClr val="990000"/>
    <a:srgbClr val="CC0000"/>
    <a:srgbClr val="CC3399"/>
    <a:srgbClr val="6600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-27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9A3CF-1D5B-419A-8ECC-5DDF7E18BBD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C35C1-BBED-4DEF-97BA-B5320CFCC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67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C35C1-BBED-4DEF-97BA-B5320CFCCFA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59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C35C1-BBED-4DEF-97BA-B5320CFCCFAC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31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8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45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7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12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1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35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7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4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95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1C1C001-94CF-49A6-B2B6-2095E39B9188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E79EE60-5E3A-4391-A5D2-8A631F5E5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84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811/mr-serg-bask.1563/0_8c895_81d84287_X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hyperlink" Target="http://img10.proshkolu.ru/content/media/pic/std/4000000/3411000/3410903-ca5a154fa2642e9f.jpg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1.maminklub.lv/cache/d2/b0/d2b09ba7a205ce7f31dfdc6101c07e6c.jpg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12" Type="http://schemas.openxmlformats.org/officeDocument/2006/relationships/hyperlink" Target="http://dzerjinsk.ru/sites/default/files/poster/2014/02/393328530d9adb8b46b7a4925b0c2c0b1_0.jpg" TargetMode="External"/><Relationship Id="rId17" Type="http://schemas.openxmlformats.org/officeDocument/2006/relationships/image" Target="../media/image10.png"/><Relationship Id="rId2" Type="http://schemas.openxmlformats.org/officeDocument/2006/relationships/hyperlink" Target="http://static1.cmtt.ru/2014/01/cr03_27_wall.jpg" TargetMode="External"/><Relationship Id="rId16" Type="http://schemas.openxmlformats.org/officeDocument/2006/relationships/hyperlink" Target="http://img10.proshkolu.ru/content/media/pic/std/4000000/3411000/3410903-ca5a154fa2642e9f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se-zdes.ua/media/k2/items/cache/3abb66d58aa91d2b7b16f08ee38a95c0_XL.jpg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10" Type="http://schemas.openxmlformats.org/officeDocument/2006/relationships/hyperlink" Target="http://img.inforico.com.ua/a/prodaem-sutochnyh-cyplyat-ross-308-i-kobb-500--8177-1359279898916741-5-big.jpg" TargetMode="External"/><Relationship Id="rId4" Type="http://schemas.openxmlformats.org/officeDocument/2006/relationships/hyperlink" Target="http://s53.radikal.ru/i141/1208/ea/ab173ebc5ddf.jpg" TargetMode="External"/><Relationship Id="rId9" Type="http://schemas.openxmlformats.org/officeDocument/2006/relationships/image" Target="../media/image6.jpeg"/><Relationship Id="rId14" Type="http://schemas.openxmlformats.org/officeDocument/2006/relationships/hyperlink" Target="http://dreamworlds.ru/uploads/posts/2008-11/1227012692_winter_queen_by_arventur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stat17.privet.ru/lr/091fcbf1ad35e6bc9330ba343e9cf457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://img10.proshkolu.ru/content/media/pic/std/4000000/3411000/3410903-ca5a154fa2642e9f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s1.maminklub.lv/cache/d2/b0/d2b09ba7a205ce7f31dfdc6101c07e6c.jpg" TargetMode="External"/><Relationship Id="rId13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12" Type="http://schemas.openxmlformats.org/officeDocument/2006/relationships/hyperlink" Target="http://s013.radikal.ru/i322/1112/4b/21a954dfe1c5.jpg" TargetMode="External"/><Relationship Id="rId17" Type="http://schemas.openxmlformats.org/officeDocument/2006/relationships/image" Target="../media/image20.jpg"/><Relationship Id="rId2" Type="http://schemas.openxmlformats.org/officeDocument/2006/relationships/hyperlink" Target="http://s005.radikal.ru/i211/1008/1c/d19ea683ab2c.jpg" TargetMode="External"/><Relationship Id="rId16" Type="http://schemas.openxmlformats.org/officeDocument/2006/relationships/hyperlink" Target="http://s4.wallpapic.de/dd27ab2f3307cebacdcb8076c9f2904a/2/2378/details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zapoved.net/catalog/img_pictures/4197.jpg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4.jpeg"/><Relationship Id="rId15" Type="http://schemas.openxmlformats.org/officeDocument/2006/relationships/image" Target="../media/image19.jpeg"/><Relationship Id="rId10" Type="http://schemas.openxmlformats.org/officeDocument/2006/relationships/hyperlink" Target="http://www.poetryclub.com.ua/upload/poem_all/00355175.jpg" TargetMode="External"/><Relationship Id="rId4" Type="http://schemas.openxmlformats.org/officeDocument/2006/relationships/hyperlink" Target="http://stat21.privet.ru/lr/0c3192289200be4078824e3ae10a9579" TargetMode="External"/><Relationship Id="rId9" Type="http://schemas.openxmlformats.org/officeDocument/2006/relationships/image" Target="../media/image16.jpeg"/><Relationship Id="rId14" Type="http://schemas.openxmlformats.org/officeDocument/2006/relationships/hyperlink" Target="http://business.restate.ru/attachment/abf66688d1c8c26b3478221d7823b003d7318721/proportional/600x/10U4zkL6kd2V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811/mr-serg-bask.1563/0_8c895_81d84287_X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hyperlink" Target="http://img10.proshkolu.ru/content/media/pic/std/4000000/3411000/3410903-ca5a154fa2642e9f.jpg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oetryclub.com.ua/upload/poem_all/00355175.jpg" TargetMode="External"/><Relationship Id="rId13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3.jpeg"/><Relationship Id="rId12" Type="http://schemas.openxmlformats.org/officeDocument/2006/relationships/hyperlink" Target="http://fs.nashaucheba.ru/tw_files2/urls_3/1360/d-1359849/7z-docs/7_html_92d972d.png" TargetMode="External"/><Relationship Id="rId17" Type="http://schemas.openxmlformats.org/officeDocument/2006/relationships/image" Target="../media/image28.jpg"/><Relationship Id="rId2" Type="http://schemas.openxmlformats.org/officeDocument/2006/relationships/hyperlink" Target="http://s1.maminklub.lv/cache/d2/b0/d2b09ba7a205ce7f31dfdc6101c07e6c.jpg" TargetMode="External"/><Relationship Id="rId16" Type="http://schemas.openxmlformats.org/officeDocument/2006/relationships/hyperlink" Target="http://stranamasterov.ru/images/flowers/22-01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media.news.de/resources/thumbs/06/ab/855237863_800x600/33a4c8ddbb9e705eeb7b67ac14ba.jpg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2.jpeg"/><Relationship Id="rId15" Type="http://schemas.openxmlformats.org/officeDocument/2006/relationships/image" Target="../media/image27.jpg"/><Relationship Id="rId10" Type="http://schemas.openxmlformats.org/officeDocument/2006/relationships/hyperlink" Target="http://www.barbariki.ru/images/ZABA/78.jpg" TargetMode="External"/><Relationship Id="rId4" Type="http://schemas.openxmlformats.org/officeDocument/2006/relationships/hyperlink" Target="http://stat17.privet.ru/lr/091fcbf1ad35e6bc9330ba343e9cf457" TargetMode="External"/><Relationship Id="rId9" Type="http://schemas.openxmlformats.org/officeDocument/2006/relationships/image" Target="../media/image24.png"/><Relationship Id="rId14" Type="http://schemas.openxmlformats.org/officeDocument/2006/relationships/hyperlink" Target="http://dzerjinsk.ru/sites/default/files/poster/2014/02/393328530d9adb8b46b7a4925b0c2c0b1_0.jp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s53.radikal.ru/i141/1208/ea/ab173ebc5ddf.jpg" TargetMode="External"/><Relationship Id="rId13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12" Type="http://schemas.openxmlformats.org/officeDocument/2006/relationships/hyperlink" Target="http://album.foto.ru/photos/pr0/44459/2639814.jpg" TargetMode="External"/><Relationship Id="rId17" Type="http://schemas.openxmlformats.org/officeDocument/2006/relationships/image" Target="../media/image10.png"/><Relationship Id="rId2" Type="http://schemas.openxmlformats.org/officeDocument/2006/relationships/hyperlink" Target="http://dreamworlds.ru/uploads/posts/2008-11/1227012692_winter_queen_by_arventur.jpg" TargetMode="External"/><Relationship Id="rId16" Type="http://schemas.openxmlformats.org/officeDocument/2006/relationships/hyperlink" Target="http://img10.proshkolu.ru/content/media/pic/std/4000000/3411000/3410903-ca5a154fa2642e9f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supersadovnik.net/wp-content/uploads/2013/09/sm_users_img-51312.jpg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30.jpeg"/><Relationship Id="rId15" Type="http://schemas.openxmlformats.org/officeDocument/2006/relationships/image" Target="../media/image34.jpeg"/><Relationship Id="rId10" Type="http://schemas.openxmlformats.org/officeDocument/2006/relationships/hyperlink" Target="http://s1.maminklub.lv/cache/d2/b0/d2b09ba7a205ce7f31dfdc6101c07e6c.jpg" TargetMode="External"/><Relationship Id="rId4" Type="http://schemas.openxmlformats.org/officeDocument/2006/relationships/hyperlink" Target="http://fb2.booksgid.com/content/46/bse-bse-bolshaya-sovetskaya-enciklopediya-ob/img/i010-001-253665874.jpg" TargetMode="External"/><Relationship Id="rId9" Type="http://schemas.openxmlformats.org/officeDocument/2006/relationships/image" Target="../media/image32.png"/><Relationship Id="rId14" Type="http://schemas.openxmlformats.org/officeDocument/2006/relationships/hyperlink" Target="http://photos2.ocan.ru/zem/23351-589517_I6wG4gsTce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Глагол </a:t>
            </a:r>
            <a:r>
              <a:rPr lang="en-US" i="1" dirty="0" smtClean="0">
                <a:solidFill>
                  <a:srgbClr val="FF0000"/>
                </a:solidFill>
              </a:rPr>
              <a:t>to be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9217550" cy="2695758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ru-RU" sz="2800" b="1" i="1" dirty="0" err="1" smtClean="0">
                <a:solidFill>
                  <a:schemeClr val="tx1"/>
                </a:solidFill>
                <a:latin typeface="Garamond" panose="02020404030301010803"/>
              </a:rPr>
              <a:t>Виконав</a:t>
            </a:r>
            <a:r>
              <a:rPr lang="en-US" sz="2800" b="1" i="1" dirty="0" smtClean="0">
                <a:solidFill>
                  <a:schemeClr val="tx1"/>
                </a:solidFill>
                <a:latin typeface="Garamond" panose="02020404030301010803"/>
              </a:rPr>
              <a:t>: </a:t>
            </a:r>
            <a:r>
              <a:rPr lang="uk-UA" sz="2800" b="1" i="1" dirty="0" err="1" smtClean="0">
                <a:solidFill>
                  <a:schemeClr val="tx1"/>
                </a:solidFill>
                <a:latin typeface="Garamond" panose="02020404030301010803"/>
              </a:rPr>
              <a:t>Решетник</a:t>
            </a:r>
            <a:r>
              <a:rPr lang="uk-UA" sz="2800" b="1" i="1" dirty="0" smtClean="0">
                <a:solidFill>
                  <a:schemeClr val="tx1"/>
                </a:solidFill>
                <a:latin typeface="Garamond" panose="02020404030301010803"/>
              </a:rPr>
              <a:t> О.А.</a:t>
            </a:r>
          </a:p>
          <a:p>
            <a:pPr lvl="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uk-UA" sz="2800" b="1" i="1" dirty="0" smtClean="0">
                <a:solidFill>
                  <a:schemeClr val="tx1"/>
                </a:solidFill>
                <a:latin typeface="Garamond" panose="02020404030301010803"/>
              </a:rPr>
              <a:t>Англійська мова 2 клас</a:t>
            </a:r>
            <a:endParaRPr lang="ru-RU" sz="2800" b="1" i="1" dirty="0">
              <a:solidFill>
                <a:schemeClr val="tx1"/>
              </a:solidFill>
              <a:latin typeface="Garamond" panose="02020404030301010803"/>
            </a:endParaRPr>
          </a:p>
        </p:txBody>
      </p:sp>
    </p:spTree>
    <p:extLst>
      <p:ext uri="{BB962C8B-B14F-4D97-AF65-F5344CB8AC3E}">
        <p14:creationId xmlns:p14="http://schemas.microsoft.com/office/powerpoint/2010/main" val="138336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61329" y="478614"/>
            <a:ext cx="5020573" cy="26455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411224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800080"/>
                </a:solidFill>
              </a:rPr>
              <a:t>t</a:t>
            </a:r>
            <a:r>
              <a:rPr lang="en-US" sz="6600" b="1" dirty="0" smtClean="0">
                <a:solidFill>
                  <a:srgbClr val="800080"/>
                </a:solidFill>
              </a:rPr>
              <a:t>o be</a:t>
            </a:r>
            <a:endParaRPr lang="ru-RU" sz="6600" b="1" dirty="0">
              <a:solidFill>
                <a:srgbClr val="8000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3154466"/>
            <a:ext cx="10570464" cy="3292054"/>
          </a:xfrm>
        </p:spPr>
        <p:txBody>
          <a:bodyPr>
            <a:normAutofit fontScale="92500" lnSpcReduction="20000"/>
          </a:bodyPr>
          <a:lstStyle/>
          <a:p>
            <a:endParaRPr lang="ru-RU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Am</a:t>
            </a:r>
            <a:r>
              <a:rPr lang="en-US" sz="4400" b="1" dirty="0" smtClean="0"/>
              <a:t>, </a:t>
            </a:r>
            <a:r>
              <a:rPr lang="en-US" sz="4400" b="1" dirty="0" smtClean="0">
                <a:solidFill>
                  <a:srgbClr val="0070C0"/>
                </a:solidFill>
              </a:rPr>
              <a:t>is</a:t>
            </a:r>
            <a:r>
              <a:rPr lang="en-US" sz="4400" dirty="0" smtClean="0"/>
              <a:t> </a:t>
            </a:r>
            <a:r>
              <a:rPr lang="ru-RU" sz="4400" dirty="0" smtClean="0"/>
              <a:t>и </a:t>
            </a:r>
            <a:r>
              <a:rPr lang="en-US" sz="4400" b="1" dirty="0" smtClean="0">
                <a:solidFill>
                  <a:srgbClr val="FF00FF"/>
                </a:solidFill>
              </a:rPr>
              <a:t>are</a:t>
            </a:r>
            <a:r>
              <a:rPr lang="ru-RU" sz="4400" dirty="0" smtClean="0"/>
              <a:t> – это </a:t>
            </a:r>
            <a:r>
              <a:rPr lang="ru-RU" sz="4400" b="1" dirty="0" smtClean="0">
                <a:solidFill>
                  <a:srgbClr val="7030A0"/>
                </a:solidFill>
              </a:rPr>
              <a:t>формы</a:t>
            </a:r>
            <a:r>
              <a:rPr lang="ru-RU" sz="4400" dirty="0" smtClean="0"/>
              <a:t> глагола </a:t>
            </a:r>
            <a:r>
              <a:rPr lang="en-US" sz="4400" i="1" u="sng" dirty="0" smtClean="0"/>
              <a:t>to be</a:t>
            </a:r>
            <a:r>
              <a:rPr lang="en-US" sz="4400" dirty="0" smtClean="0"/>
              <a:t>.</a:t>
            </a:r>
          </a:p>
          <a:p>
            <a:r>
              <a:rPr lang="ru-RU" sz="4400" dirty="0" smtClean="0"/>
              <a:t>Глагол переводится как </a:t>
            </a:r>
            <a:r>
              <a:rPr lang="ru-RU" sz="4400" b="1" dirty="0" smtClean="0">
                <a:solidFill>
                  <a:srgbClr val="CC0000"/>
                </a:solidFill>
              </a:rPr>
              <a:t>быть, являться, находиться.</a:t>
            </a:r>
            <a:endParaRPr lang="en-US" sz="4400" b="1" dirty="0" smtClean="0">
              <a:solidFill>
                <a:srgbClr val="CC0000"/>
              </a:solidFill>
            </a:endParaRPr>
          </a:p>
          <a:p>
            <a:r>
              <a:rPr lang="ru-RU" sz="4400" dirty="0" smtClean="0"/>
              <a:t>Все формы имеют </a:t>
            </a:r>
            <a:r>
              <a:rPr lang="ru-RU" sz="4400" i="1" dirty="0" smtClean="0">
                <a:solidFill>
                  <a:srgbClr val="00B050"/>
                </a:solidFill>
              </a:rPr>
              <a:t>полную</a:t>
            </a:r>
            <a:r>
              <a:rPr lang="ru-RU" sz="4400" dirty="0" smtClean="0"/>
              <a:t> и </a:t>
            </a:r>
            <a:r>
              <a:rPr lang="ru-RU" sz="4400" i="1" dirty="0" smtClean="0">
                <a:solidFill>
                  <a:srgbClr val="00B050"/>
                </a:solidFill>
              </a:rPr>
              <a:t>сокращенную</a:t>
            </a:r>
            <a:r>
              <a:rPr lang="ru-RU" sz="4400" dirty="0" smtClean="0"/>
              <a:t> формы.</a:t>
            </a:r>
            <a:endParaRPr lang="ru-RU" sz="44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700016" y="1874520"/>
            <a:ext cx="713232" cy="35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071616" y="1837944"/>
            <a:ext cx="9144" cy="448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656832" y="1801368"/>
            <a:ext cx="685800" cy="429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046775" y="2231136"/>
            <a:ext cx="1130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am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53285" y="2231136"/>
            <a:ext cx="649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00FF"/>
                </a:solidFill>
                <a:effectLst/>
              </a:rPr>
              <a:t>is</a:t>
            </a:r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00FF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09202" y="2231136"/>
            <a:ext cx="11368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are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882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рапеция 15"/>
          <p:cNvSpPr/>
          <p:nvPr/>
        </p:nvSpPr>
        <p:spPr>
          <a:xfrm>
            <a:off x="2961990" y="2359420"/>
            <a:ext cx="1371600" cy="89862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091274" y="4028917"/>
            <a:ext cx="2276856" cy="21981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3967" y="2487167"/>
            <a:ext cx="4754880" cy="402336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</a:rPr>
              <a:t>  </a:t>
            </a:r>
            <a:r>
              <a:rPr lang="en-US" sz="4400" b="1" dirty="0" smtClean="0">
                <a:solidFill>
                  <a:srgbClr val="7030A0"/>
                </a:solidFill>
              </a:rPr>
              <a:t>I am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FF3300"/>
                </a:solidFill>
              </a:rPr>
              <a:t>  </a:t>
            </a:r>
            <a:r>
              <a:rPr lang="en-US" sz="4400" b="1" dirty="0" smtClean="0">
                <a:solidFill>
                  <a:srgbClr val="FF3300"/>
                </a:solidFill>
              </a:rPr>
              <a:t>You are</a:t>
            </a:r>
            <a:endParaRPr lang="en-US" sz="4400" b="1" dirty="0">
              <a:solidFill>
                <a:srgbClr val="FF330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She </a:t>
            </a:r>
            <a:r>
              <a:rPr lang="en-US" sz="4400" b="1" dirty="0">
                <a:solidFill>
                  <a:srgbClr val="0070C0"/>
                </a:solidFill>
              </a:rPr>
              <a:t>is</a:t>
            </a:r>
            <a:endParaRPr lang="en-US" sz="4400" b="1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He is </a:t>
            </a: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It is</a:t>
            </a:r>
            <a:endParaRPr lang="ru-RU" sz="4400" b="1" dirty="0">
              <a:solidFill>
                <a:srgbClr val="0070C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6921477" y="2327041"/>
            <a:ext cx="3314769" cy="277318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782" y="555538"/>
            <a:ext cx="7151254" cy="1356360"/>
          </a:xfrm>
        </p:spPr>
        <p:txBody>
          <a:bodyPr/>
          <a:lstStyle/>
          <a:p>
            <a:r>
              <a:rPr lang="ru-RU" i="1" dirty="0" smtClean="0"/>
              <a:t>              </a:t>
            </a:r>
            <a:r>
              <a:rPr lang="ru-RU" b="1" i="1" dirty="0" smtClean="0"/>
              <a:t>Полные формы</a:t>
            </a:r>
            <a:endParaRPr lang="ru-RU" b="1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618" y="2487167"/>
            <a:ext cx="4754880" cy="402336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3300"/>
                </a:solidFill>
              </a:rPr>
              <a:t>    </a:t>
            </a:r>
            <a:r>
              <a:rPr lang="en-US" sz="4400" b="1" dirty="0" smtClean="0">
                <a:solidFill>
                  <a:srgbClr val="FF3300"/>
                </a:solidFill>
              </a:rPr>
              <a:t>We </a:t>
            </a:r>
            <a:r>
              <a:rPr lang="en-US" sz="4400" b="1" dirty="0">
                <a:solidFill>
                  <a:srgbClr val="FF3300"/>
                </a:solidFill>
              </a:rPr>
              <a:t>are</a:t>
            </a: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FF3300"/>
                </a:solidFill>
              </a:rPr>
              <a:t>    </a:t>
            </a:r>
            <a:r>
              <a:rPr lang="en-US" sz="4400" b="1" dirty="0" smtClean="0">
                <a:solidFill>
                  <a:srgbClr val="FF3300"/>
                </a:solidFill>
              </a:rPr>
              <a:t>You are</a:t>
            </a:r>
          </a:p>
          <a:p>
            <a:r>
              <a:rPr lang="ru-RU" sz="4400" b="1" dirty="0" smtClean="0">
                <a:solidFill>
                  <a:srgbClr val="FF3300"/>
                </a:solidFill>
              </a:rPr>
              <a:t>    </a:t>
            </a:r>
            <a:r>
              <a:rPr lang="en-US" sz="4400" b="1" dirty="0" smtClean="0">
                <a:solidFill>
                  <a:srgbClr val="FF3300"/>
                </a:solidFill>
              </a:rPr>
              <a:t>They </a:t>
            </a:r>
            <a:r>
              <a:rPr lang="en-US" sz="4400" b="1" dirty="0">
                <a:solidFill>
                  <a:srgbClr val="FF3300"/>
                </a:solidFill>
              </a:rPr>
              <a:t>are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619155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Ед.ч</a:t>
            </a:r>
            <a:r>
              <a:rPr lang="ru-RU" sz="4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.</a:t>
            </a:r>
            <a:endParaRPr lang="ru-RU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2306" y="1646921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Мн.ч</a:t>
            </a:r>
            <a:r>
              <a:rPr lang="ru-RU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.</a:t>
            </a:r>
            <a:endParaRPr lang="ru-RU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6634" y="2422409"/>
            <a:ext cx="1668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 лицо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030" y="3225663"/>
            <a:ext cx="1671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</a:t>
            </a:r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8236" y="4028917"/>
            <a:ext cx="1665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</a:t>
            </a:r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</p:spTree>
    <p:extLst>
      <p:ext uri="{BB962C8B-B14F-4D97-AF65-F5344CB8AC3E}">
        <p14:creationId xmlns:p14="http://schemas.microsoft.com/office/powerpoint/2010/main" val="127667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build="p"/>
      <p:bldP spid="6" grpId="0"/>
      <p:bldP spid="7" grpId="0"/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рапеция 15"/>
          <p:cNvSpPr/>
          <p:nvPr/>
        </p:nvSpPr>
        <p:spPr>
          <a:xfrm>
            <a:off x="2910842" y="2359420"/>
            <a:ext cx="1371600" cy="89862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6942306" y="2327041"/>
            <a:ext cx="3314769" cy="277318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618" y="2487167"/>
            <a:ext cx="4754880" cy="402336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3300"/>
                </a:solidFill>
              </a:rPr>
              <a:t>    </a:t>
            </a:r>
            <a:r>
              <a:rPr lang="en-US" sz="4400" b="1" dirty="0" smtClean="0">
                <a:solidFill>
                  <a:srgbClr val="FF3300"/>
                </a:solidFill>
              </a:rPr>
              <a:t>We’re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FF3300"/>
                </a:solidFill>
              </a:rPr>
              <a:t>    </a:t>
            </a:r>
            <a:r>
              <a:rPr lang="en-US" sz="4400" b="1" dirty="0" smtClean="0">
                <a:solidFill>
                  <a:srgbClr val="FF3300"/>
                </a:solidFill>
              </a:rPr>
              <a:t>You’re</a:t>
            </a:r>
          </a:p>
          <a:p>
            <a:r>
              <a:rPr lang="ru-RU" sz="4400" b="1" dirty="0" smtClean="0">
                <a:solidFill>
                  <a:srgbClr val="FF3300"/>
                </a:solidFill>
              </a:rPr>
              <a:t>   </a:t>
            </a:r>
            <a:r>
              <a:rPr lang="en-US" sz="4400" b="1" dirty="0" smtClean="0">
                <a:solidFill>
                  <a:srgbClr val="FF3300"/>
                </a:solidFill>
              </a:rPr>
              <a:t>They’re</a:t>
            </a:r>
            <a:endParaRPr lang="en-US" sz="4400" b="1" dirty="0">
              <a:solidFill>
                <a:srgbClr val="FF3300"/>
              </a:solidFill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67928" y="4038185"/>
            <a:ext cx="2276856" cy="21981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3967" y="2487167"/>
            <a:ext cx="4754880" cy="402336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</a:rPr>
              <a:t>  </a:t>
            </a:r>
            <a:r>
              <a:rPr lang="en-US" sz="4400" b="1" dirty="0" smtClean="0">
                <a:solidFill>
                  <a:srgbClr val="7030A0"/>
                </a:solidFill>
              </a:rPr>
              <a:t>I’m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FF3300"/>
                </a:solidFill>
              </a:rPr>
              <a:t>  </a:t>
            </a:r>
            <a:r>
              <a:rPr lang="en-US" sz="4400" b="1" dirty="0" smtClean="0">
                <a:solidFill>
                  <a:srgbClr val="FF3300"/>
                </a:solidFill>
              </a:rPr>
              <a:t>You’re</a:t>
            </a:r>
            <a:endParaRPr lang="en-US" sz="4400" b="1" dirty="0">
              <a:solidFill>
                <a:srgbClr val="FF330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She’s</a:t>
            </a: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He’s </a:t>
            </a:r>
          </a:p>
          <a:p>
            <a:r>
              <a:rPr lang="ru-RU" sz="4400" b="1" dirty="0" smtClean="0">
                <a:solidFill>
                  <a:srgbClr val="0070C0"/>
                </a:solidFill>
              </a:rPr>
              <a:t>   </a:t>
            </a:r>
            <a:r>
              <a:rPr lang="en-US" sz="4400" b="1" dirty="0" smtClean="0">
                <a:solidFill>
                  <a:srgbClr val="0070C0"/>
                </a:solidFill>
              </a:rPr>
              <a:t>It’s</a:t>
            </a:r>
            <a:endParaRPr lang="ru-RU" sz="4400" b="1" dirty="0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</a:t>
            </a:r>
            <a:r>
              <a:rPr lang="ru-RU" b="1" i="1" dirty="0" smtClean="0"/>
              <a:t>Сокращенные формы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619155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Ед.ч</a:t>
            </a:r>
            <a:r>
              <a:rPr lang="ru-RU" sz="4000" b="1" dirty="0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  <a:endParaRPr lang="ru-RU" sz="4000" b="1" dirty="0">
              <a:ln w="12700">
                <a:solidFill>
                  <a:srgbClr val="A6B727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rgbClr val="A6B727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2306" y="1646921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Мн.ч</a:t>
            </a:r>
            <a:r>
              <a:rPr lang="ru-RU" sz="4000" b="1" dirty="0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  <a:endParaRPr lang="ru-RU" sz="4000" b="1" dirty="0">
              <a:ln w="12700">
                <a:solidFill>
                  <a:srgbClr val="A6B727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rgbClr val="A6B727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6634" y="2422409"/>
            <a:ext cx="1668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1 лицо</a:t>
            </a:r>
            <a:endParaRPr lang="ru-RU" sz="4000" b="1" dirty="0">
              <a:ln w="22225">
                <a:solidFill>
                  <a:srgbClr val="DF5327"/>
                </a:solidFill>
                <a:prstDash val="solid"/>
              </a:ln>
              <a:solidFill>
                <a:srgbClr val="DF5327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030" y="3225663"/>
            <a:ext cx="1671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</a:t>
            </a:r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8236" y="4028917"/>
            <a:ext cx="1665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</a:t>
            </a:r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</p:spTree>
    <p:extLst>
      <p:ext uri="{BB962C8B-B14F-4D97-AF65-F5344CB8AC3E}">
        <p14:creationId xmlns:p14="http://schemas.microsoft.com/office/powerpoint/2010/main" val="428328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2" grpId="0"/>
      <p:bldP spid="6" grpId="0"/>
      <p:bldP spid="7" grpId="0"/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рапеция 4"/>
          <p:cNvSpPr/>
          <p:nvPr/>
        </p:nvSpPr>
        <p:spPr>
          <a:xfrm>
            <a:off x="2840144" y="2359847"/>
            <a:ext cx="3040686" cy="73849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/>
          <p:cNvSpPr/>
          <p:nvPr/>
        </p:nvSpPr>
        <p:spPr>
          <a:xfrm>
            <a:off x="6958597" y="2277414"/>
            <a:ext cx="4979253" cy="261796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64036" y="2435914"/>
            <a:ext cx="4754880" cy="402336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CC0000"/>
                </a:solidFill>
              </a:rPr>
              <a:t>   </a:t>
            </a:r>
            <a:r>
              <a:rPr lang="en-US" sz="4400" b="1" dirty="0" smtClean="0">
                <a:solidFill>
                  <a:srgbClr val="CC0000"/>
                </a:solidFill>
              </a:rPr>
              <a:t>We’re pupils.</a:t>
            </a:r>
            <a:endParaRPr lang="en-US" sz="4400" b="1" dirty="0">
              <a:solidFill>
                <a:srgbClr val="CC00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CC0000"/>
                </a:solidFill>
              </a:rPr>
              <a:t>    </a:t>
            </a:r>
            <a:r>
              <a:rPr lang="en-US" sz="4400" b="1" dirty="0" smtClean="0">
                <a:solidFill>
                  <a:srgbClr val="CC0000"/>
                </a:solidFill>
              </a:rPr>
              <a:t>You’re pupils.</a:t>
            </a:r>
          </a:p>
          <a:p>
            <a:r>
              <a:rPr lang="ru-RU" sz="4400" b="1" dirty="0" smtClean="0">
                <a:solidFill>
                  <a:srgbClr val="CC0000"/>
                </a:solidFill>
              </a:rPr>
              <a:t>    </a:t>
            </a:r>
            <a:r>
              <a:rPr lang="en-US" sz="4400" b="1" dirty="0" smtClean="0">
                <a:solidFill>
                  <a:srgbClr val="CC0000"/>
                </a:solidFill>
              </a:rPr>
              <a:t>They’re pupils.</a:t>
            </a:r>
            <a:endParaRPr lang="en-US" sz="4400" b="1" dirty="0">
              <a:solidFill>
                <a:srgbClr val="CC0000"/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86995" y="4007784"/>
            <a:ext cx="3619916" cy="2152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12245" y="2384661"/>
            <a:ext cx="4759383" cy="3336390"/>
          </a:xfrm>
        </p:spPr>
        <p:txBody>
          <a:bodyPr>
            <a:noAutofit/>
          </a:bodyPr>
          <a:lstStyle/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7030A0"/>
                </a:solidFill>
              </a:rPr>
              <a:t>  </a:t>
            </a:r>
            <a:r>
              <a:rPr lang="en-US" sz="4400" b="1" dirty="0" smtClean="0">
                <a:solidFill>
                  <a:srgbClr val="7030A0"/>
                </a:solidFill>
              </a:rPr>
              <a:t>I’m  a pupil.</a:t>
            </a:r>
            <a:r>
              <a:rPr lang="en-US" sz="4400" b="1" dirty="0" smtClean="0">
                <a:solidFill>
                  <a:srgbClr val="A6B727"/>
                </a:solidFill>
              </a:rPr>
              <a:t>                                     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FF3300"/>
                </a:solidFill>
              </a:rPr>
              <a:t>  </a:t>
            </a:r>
            <a:r>
              <a:rPr lang="en-US" sz="4400" b="1" dirty="0" smtClean="0">
                <a:solidFill>
                  <a:srgbClr val="FF3300"/>
                </a:solidFill>
              </a:rPr>
              <a:t>You’re a pupil.</a:t>
            </a:r>
            <a:r>
              <a:rPr lang="en-US" sz="4400" b="1" dirty="0" smtClean="0">
                <a:solidFill>
                  <a:srgbClr val="A6B727"/>
                </a:solidFill>
              </a:rPr>
              <a:t>            </a:t>
            </a:r>
            <a:endParaRPr lang="en-US" sz="4400" b="1" dirty="0">
              <a:solidFill>
                <a:srgbClr val="A6B727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70C0"/>
                </a:solidFill>
              </a:rPr>
              <a:t>  </a:t>
            </a:r>
            <a:r>
              <a:rPr lang="en-US" sz="4400" b="1" dirty="0" smtClean="0">
                <a:solidFill>
                  <a:srgbClr val="0070C0"/>
                </a:solidFill>
              </a:rPr>
              <a:t>She’s  a pupil.</a:t>
            </a:r>
            <a:endParaRPr lang="en-US" sz="4400" b="1" dirty="0">
              <a:solidFill>
                <a:srgbClr val="0070C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70C0"/>
                </a:solidFill>
              </a:rPr>
              <a:t>  </a:t>
            </a:r>
            <a:r>
              <a:rPr lang="en-US" sz="4400" b="1" dirty="0" smtClean="0">
                <a:solidFill>
                  <a:srgbClr val="0070C0"/>
                </a:solidFill>
              </a:rPr>
              <a:t>He’s a pupil.</a:t>
            </a:r>
            <a:r>
              <a:rPr lang="en-US" sz="4400" b="1" dirty="0" smtClean="0">
                <a:solidFill>
                  <a:srgbClr val="A6B727"/>
                </a:solidFill>
              </a:rPr>
              <a:t>                                   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33CC"/>
                </a:solidFill>
              </a:rPr>
              <a:t>  </a:t>
            </a:r>
            <a:r>
              <a:rPr lang="en-US" sz="4400" b="1" dirty="0" smtClean="0">
                <a:solidFill>
                  <a:srgbClr val="0033CC"/>
                </a:solidFill>
              </a:rPr>
              <a:t>It’s a dog.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714523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Ед.ч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3618" y="1676775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Мн.ч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634" y="2422409"/>
            <a:ext cx="1668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1 лицо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5030" y="3225663"/>
            <a:ext cx="1671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8236" y="4028917"/>
            <a:ext cx="1665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лицо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23000" y="638396"/>
            <a:ext cx="79135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A6B727"/>
                </a:solidFill>
                <a:ea typeface="+mj-ea"/>
                <a:cs typeface="+mj-cs"/>
              </a:rPr>
              <a:t>Утвердительные предложения</a:t>
            </a:r>
            <a:endParaRPr lang="ru-RU" b="1" dirty="0"/>
          </a:p>
        </p:txBody>
      </p:sp>
      <p:pic>
        <p:nvPicPr>
          <p:cNvPr id="15" name="Рисунок 14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5102" y="5388222"/>
            <a:ext cx="1359526" cy="768163"/>
          </a:xfrm>
          <a:prstGeom prst="rect">
            <a:avLst/>
          </a:prstGeom>
        </p:spPr>
      </p:pic>
      <p:pic>
        <p:nvPicPr>
          <p:cNvPr id="16" name="Рисунок 15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541" y="245180"/>
            <a:ext cx="1886170" cy="19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7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/>
      <p:bldP spid="7" grpId="0"/>
      <p:bldP spid="8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19456"/>
            <a:ext cx="9875520" cy="969264"/>
          </a:xfrm>
        </p:spPr>
        <p:txBody>
          <a:bodyPr/>
          <a:lstStyle/>
          <a:p>
            <a:pPr algn="ctr"/>
            <a:r>
              <a:rPr lang="ru-RU" b="1" dirty="0" smtClean="0"/>
              <a:t>Вставь </a:t>
            </a:r>
            <a:r>
              <a:rPr lang="ru-RU" b="1" dirty="0" smtClean="0">
                <a:solidFill>
                  <a:srgbClr val="FF0000"/>
                </a:solidFill>
              </a:rPr>
              <a:t>форму</a:t>
            </a:r>
            <a:r>
              <a:rPr lang="ru-RU" b="1" dirty="0" smtClean="0"/>
              <a:t> глагола </a:t>
            </a:r>
            <a:r>
              <a:rPr lang="en-US" b="1" dirty="0" smtClean="0">
                <a:solidFill>
                  <a:srgbClr val="800080"/>
                </a:solidFill>
              </a:rPr>
              <a:t>to be </a:t>
            </a:r>
            <a:r>
              <a:rPr lang="en-US" b="1" dirty="0" smtClean="0"/>
              <a:t>- </a:t>
            </a:r>
            <a:r>
              <a:rPr lang="en-US" b="1" dirty="0" smtClean="0">
                <a:solidFill>
                  <a:srgbClr val="FF0000"/>
                </a:solidFill>
              </a:rPr>
              <a:t>am/is/are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080" y="2653039"/>
            <a:ext cx="1676545" cy="1151788"/>
          </a:xfrm>
          <a:prstGeom prst="rect">
            <a:avLst/>
          </a:prstGeom>
        </p:spPr>
      </p:pic>
      <p:pic>
        <p:nvPicPr>
          <p:cNvPr id="7" name="Рисунок 6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080" y="5252451"/>
            <a:ext cx="1676546" cy="1289304"/>
          </a:xfrm>
          <a:prstGeom prst="rect">
            <a:avLst/>
          </a:prstGeom>
        </p:spPr>
      </p:pic>
      <p:pic>
        <p:nvPicPr>
          <p:cNvPr id="8" name="Рисунок 7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260" y="1318542"/>
            <a:ext cx="1147191" cy="1180238"/>
          </a:xfrm>
          <a:prstGeom prst="rect">
            <a:avLst/>
          </a:prstGeom>
        </p:spPr>
      </p:pic>
      <p:pic>
        <p:nvPicPr>
          <p:cNvPr id="12" name="Рисунок 11">
            <a:hlinkClick r:id="rId8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4323" y="5210094"/>
            <a:ext cx="1129134" cy="1331661"/>
          </a:xfrm>
          <a:prstGeom prst="rect">
            <a:avLst/>
          </a:prstGeom>
        </p:spPr>
      </p:pic>
      <p:pic>
        <p:nvPicPr>
          <p:cNvPr id="13" name="Рисунок 12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184" y="2650837"/>
            <a:ext cx="1705347" cy="1065842"/>
          </a:xfrm>
          <a:prstGeom prst="rect">
            <a:avLst/>
          </a:prstGeom>
        </p:spPr>
      </p:pic>
      <p:pic>
        <p:nvPicPr>
          <p:cNvPr id="15" name="Рисунок 14">
            <a:hlinkClick r:id="rId12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7080" y="1268484"/>
            <a:ext cx="1676545" cy="1255885"/>
          </a:xfrm>
          <a:prstGeom prst="rect">
            <a:avLst/>
          </a:prstGeom>
        </p:spPr>
      </p:pic>
      <p:pic>
        <p:nvPicPr>
          <p:cNvPr id="16" name="Рисунок 15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54" y="3847565"/>
            <a:ext cx="916080" cy="1374120"/>
          </a:xfrm>
          <a:prstGeom prst="rect">
            <a:avLst/>
          </a:prstGeom>
        </p:spPr>
      </p:pic>
      <p:pic>
        <p:nvPicPr>
          <p:cNvPr id="18" name="Рисунок 17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28260" y="3784382"/>
            <a:ext cx="1375197" cy="14373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936" y="1509381"/>
            <a:ext cx="3711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You   …   a cook.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36" y="2919788"/>
            <a:ext cx="2899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It    …   a kid.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36" y="4211738"/>
            <a:ext cx="3960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She   …  a queen.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36" y="5740602"/>
            <a:ext cx="3711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They   …   trolls.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07020" y="1522743"/>
            <a:ext cx="3129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It    …  a cock.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07019" y="4007167"/>
            <a:ext cx="3129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I   …   a pupil.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07020" y="2745309"/>
            <a:ext cx="3467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We   …   chicks.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00314" y="5543160"/>
            <a:ext cx="4150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He   …   a student.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32941" y="1613449"/>
            <a:ext cx="919018" cy="5264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are</a:t>
            </a:r>
            <a:endParaRPr lang="ru-RU" sz="36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88291" y="3029527"/>
            <a:ext cx="831273" cy="489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is</a:t>
            </a:r>
            <a:endParaRPr lang="ru-RU" sz="3600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422400" y="4341091"/>
            <a:ext cx="757382" cy="489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is</a:t>
            </a:r>
            <a:endParaRPr lang="ru-RU" sz="36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53308" y="5828146"/>
            <a:ext cx="895927" cy="5357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are</a:t>
            </a:r>
            <a:endParaRPr lang="ru-RU" sz="36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87491" y="1613449"/>
            <a:ext cx="729673" cy="5075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is</a:t>
            </a:r>
            <a:endParaRPr lang="ru-RU" sz="36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481455" y="2784602"/>
            <a:ext cx="942109" cy="5465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are</a:t>
            </a:r>
            <a:endParaRPr lang="ru-RU" sz="3600" b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927273" y="4042698"/>
            <a:ext cx="942109" cy="5567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am</a:t>
            </a:r>
            <a:endParaRPr lang="ru-RU" sz="36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38109" y="5652655"/>
            <a:ext cx="831273" cy="496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is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2961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9" grpId="0"/>
      <p:bldP spid="10" grpId="0"/>
      <p:bldP spid="11" grpId="0"/>
      <p:bldP spid="14" grpId="0"/>
      <p:bldP spid="17" grpId="0"/>
      <p:bldP spid="19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224287"/>
            <a:ext cx="10300855" cy="95347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Поставь </a:t>
            </a:r>
            <a:r>
              <a:rPr lang="ru-RU" b="1" dirty="0" smtClean="0">
                <a:solidFill>
                  <a:srgbClr val="FF0000"/>
                </a:solidFill>
              </a:rPr>
              <a:t>форму</a:t>
            </a:r>
            <a:r>
              <a:rPr lang="ru-RU" b="1" dirty="0" smtClean="0"/>
              <a:t> глагола </a:t>
            </a:r>
            <a:r>
              <a:rPr lang="en-US" b="1" dirty="0" smtClean="0">
                <a:solidFill>
                  <a:srgbClr val="800080"/>
                </a:solidFill>
              </a:rPr>
              <a:t>to be </a:t>
            </a:r>
            <a:r>
              <a:rPr lang="en-US" b="1" dirty="0" smtClean="0"/>
              <a:t>- </a:t>
            </a:r>
            <a:r>
              <a:rPr lang="en-US" b="1" i="1" dirty="0" smtClean="0">
                <a:solidFill>
                  <a:srgbClr val="00B0F0"/>
                </a:solidFill>
              </a:rPr>
              <a:t>am/is/are</a:t>
            </a:r>
            <a:endParaRPr lang="ru-RU" b="1" i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9185" y="1268083"/>
            <a:ext cx="9903123" cy="5210355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1) How old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your sister, Rose?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2) My father and mother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from Moscow.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3) I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a good student.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4) They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cold and sad.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5)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you twelve?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6) We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in London.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7) My brother and I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seven.</a:t>
            </a:r>
          </a:p>
          <a:p>
            <a:pPr marL="4572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8) </a:t>
            </a:r>
            <a:r>
              <a:rPr lang="en-US" sz="3600" b="1" dirty="0" smtClean="0"/>
              <a:t>____</a:t>
            </a:r>
            <a:r>
              <a:rPr lang="en-US" sz="3600" b="1" dirty="0" smtClean="0">
                <a:solidFill>
                  <a:srgbClr val="0000FF"/>
                </a:solidFill>
              </a:rPr>
              <a:t> it a cute fox?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18036" y="1725933"/>
            <a:ext cx="100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are</a:t>
            </a:r>
            <a:endParaRPr lang="ru-RU" sz="3600" b="1" dirty="0">
              <a:solidFill>
                <a:srgbClr val="0066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831" y="2910009"/>
            <a:ext cx="1194920" cy="963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116" y="4739229"/>
            <a:ext cx="1194920" cy="963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613" y="4129628"/>
            <a:ext cx="1194920" cy="9632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25412" y="3596543"/>
            <a:ext cx="108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Are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0514" y="1149742"/>
            <a:ext cx="52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is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7019" y="5462493"/>
            <a:ext cx="54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Is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7019" y="2402037"/>
            <a:ext cx="84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am</a:t>
            </a:r>
            <a:endParaRPr lang="ru-RU" sz="36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23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Шестиугольник 11"/>
          <p:cNvSpPr/>
          <p:nvPr/>
        </p:nvSpPr>
        <p:spPr>
          <a:xfrm>
            <a:off x="6920635" y="2384661"/>
            <a:ext cx="4979254" cy="226308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617" y="2487167"/>
            <a:ext cx="5027703" cy="402336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3300"/>
                </a:solidFill>
              </a:rPr>
              <a:t>   </a:t>
            </a:r>
            <a:r>
              <a:rPr lang="en-US" sz="3600" b="1" dirty="0" smtClean="0">
                <a:solidFill>
                  <a:srgbClr val="FF3300"/>
                </a:solidFill>
              </a:rPr>
              <a:t>We’re </a:t>
            </a:r>
            <a:r>
              <a:rPr lang="en-US" sz="3600" b="1" u="sng" dirty="0" smtClean="0">
                <a:solidFill>
                  <a:srgbClr val="FF3300"/>
                </a:solidFill>
              </a:rPr>
              <a:t>not</a:t>
            </a:r>
            <a:r>
              <a:rPr lang="en-US" sz="3600" b="1" dirty="0" smtClean="0">
                <a:solidFill>
                  <a:srgbClr val="FF3300"/>
                </a:solidFill>
              </a:rPr>
              <a:t> students.</a:t>
            </a:r>
            <a:endParaRPr lang="en-US" sz="36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FF3300"/>
                </a:solidFill>
              </a:rPr>
              <a:t>    </a:t>
            </a:r>
            <a:r>
              <a:rPr lang="en-US" sz="3600" b="1" dirty="0" smtClean="0">
                <a:solidFill>
                  <a:srgbClr val="FF3300"/>
                </a:solidFill>
              </a:rPr>
              <a:t>You’re </a:t>
            </a:r>
            <a:r>
              <a:rPr lang="en-US" sz="3600" b="1" u="sng" dirty="0" smtClean="0">
                <a:solidFill>
                  <a:srgbClr val="FF3300"/>
                </a:solidFill>
              </a:rPr>
              <a:t>not</a:t>
            </a:r>
            <a:r>
              <a:rPr lang="en-US" sz="3600" b="1" dirty="0" smtClean="0">
                <a:solidFill>
                  <a:srgbClr val="FF3300"/>
                </a:solidFill>
              </a:rPr>
              <a:t> students.</a:t>
            </a:r>
          </a:p>
          <a:p>
            <a:r>
              <a:rPr lang="ru-RU" sz="3600" b="1" dirty="0" smtClean="0">
                <a:solidFill>
                  <a:srgbClr val="FF3300"/>
                </a:solidFill>
              </a:rPr>
              <a:t>  </a:t>
            </a:r>
            <a:r>
              <a:rPr lang="en-US" sz="3600" b="1" dirty="0" smtClean="0">
                <a:solidFill>
                  <a:srgbClr val="FF3300"/>
                </a:solidFill>
              </a:rPr>
              <a:t>They’re </a:t>
            </a:r>
            <a:r>
              <a:rPr lang="en-US" sz="3600" b="1" u="sng" dirty="0" smtClean="0">
                <a:solidFill>
                  <a:srgbClr val="FF3300"/>
                </a:solidFill>
              </a:rPr>
              <a:t>not</a:t>
            </a:r>
            <a:r>
              <a:rPr lang="en-US" sz="3600" b="1" dirty="0" smtClean="0">
                <a:solidFill>
                  <a:srgbClr val="FF3300"/>
                </a:solidFill>
              </a:rPr>
              <a:t> students.</a:t>
            </a:r>
            <a:endParaRPr lang="en-US" sz="3600" b="1" dirty="0">
              <a:solidFill>
                <a:srgbClr val="FF3300"/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94096" y="3743768"/>
            <a:ext cx="4114205" cy="2293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Трапеция 4"/>
          <p:cNvSpPr/>
          <p:nvPr/>
        </p:nvSpPr>
        <p:spPr>
          <a:xfrm>
            <a:off x="2294096" y="2344592"/>
            <a:ext cx="3799735" cy="73849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77331" y="2373634"/>
            <a:ext cx="4747735" cy="3853430"/>
          </a:xfrm>
        </p:spPr>
        <p:txBody>
          <a:bodyPr>
            <a:noAutofit/>
          </a:bodyPr>
          <a:lstStyle/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7030A0"/>
                </a:solidFill>
              </a:rPr>
              <a:t>  </a:t>
            </a:r>
            <a:r>
              <a:rPr lang="en-US" sz="3600" b="1" dirty="0" smtClean="0">
                <a:solidFill>
                  <a:srgbClr val="7030A0"/>
                </a:solidFill>
              </a:rPr>
              <a:t>I’m </a:t>
            </a:r>
            <a:r>
              <a:rPr lang="en-US" sz="3600" b="1" u="sng" dirty="0" smtClean="0">
                <a:solidFill>
                  <a:srgbClr val="7030A0"/>
                </a:solidFill>
              </a:rPr>
              <a:t>not</a:t>
            </a:r>
            <a:r>
              <a:rPr lang="en-US" sz="3600" b="1" dirty="0" smtClean="0">
                <a:solidFill>
                  <a:srgbClr val="7030A0"/>
                </a:solidFill>
              </a:rPr>
              <a:t> a student.</a:t>
            </a:r>
            <a:r>
              <a:rPr lang="en-US" sz="3600" b="1" dirty="0" smtClean="0">
                <a:solidFill>
                  <a:srgbClr val="A6B727"/>
                </a:solidFill>
              </a:rPr>
              <a:t>                                     </a:t>
            </a:r>
            <a:endParaRPr lang="en-US" sz="36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FF3300"/>
                </a:solidFill>
              </a:rPr>
              <a:t>  </a:t>
            </a:r>
            <a:r>
              <a:rPr lang="en-US" sz="3600" b="1" dirty="0" smtClean="0">
                <a:solidFill>
                  <a:srgbClr val="FF3300"/>
                </a:solidFill>
              </a:rPr>
              <a:t>You’re </a:t>
            </a:r>
            <a:r>
              <a:rPr lang="en-US" sz="3600" b="1" u="sng" dirty="0" smtClean="0">
                <a:solidFill>
                  <a:srgbClr val="FF3300"/>
                </a:solidFill>
              </a:rPr>
              <a:t>not</a:t>
            </a:r>
            <a:r>
              <a:rPr lang="en-US" sz="3600" b="1" dirty="0" smtClean="0">
                <a:solidFill>
                  <a:srgbClr val="FF3300"/>
                </a:solidFill>
              </a:rPr>
              <a:t> a student.</a:t>
            </a:r>
            <a:r>
              <a:rPr lang="en-US" sz="3600" b="1" dirty="0" smtClean="0">
                <a:solidFill>
                  <a:srgbClr val="A6B727"/>
                </a:solidFill>
              </a:rPr>
              <a:t>            </a:t>
            </a:r>
            <a:endParaRPr lang="en-US" sz="3600" b="1" dirty="0">
              <a:solidFill>
                <a:srgbClr val="A6B727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0070C0"/>
                </a:solidFill>
              </a:rPr>
              <a:t>  </a:t>
            </a:r>
            <a:r>
              <a:rPr lang="en-US" sz="3600" b="1" dirty="0" smtClean="0">
                <a:solidFill>
                  <a:srgbClr val="0070C0"/>
                </a:solidFill>
              </a:rPr>
              <a:t>She’s </a:t>
            </a:r>
            <a:r>
              <a:rPr lang="en-US" sz="3600" b="1" u="sng" dirty="0" smtClean="0">
                <a:solidFill>
                  <a:srgbClr val="0070C0"/>
                </a:solidFill>
              </a:rPr>
              <a:t>not</a:t>
            </a:r>
            <a:r>
              <a:rPr lang="en-US" sz="3600" b="1" dirty="0" smtClean="0">
                <a:solidFill>
                  <a:srgbClr val="0070C0"/>
                </a:solidFill>
              </a:rPr>
              <a:t> a student.</a:t>
            </a:r>
            <a:endParaRPr lang="en-US" sz="3600" b="1" dirty="0">
              <a:solidFill>
                <a:srgbClr val="0070C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0070C0"/>
                </a:solidFill>
              </a:rPr>
              <a:t>  </a:t>
            </a:r>
            <a:r>
              <a:rPr lang="en-US" sz="3600" b="1" dirty="0" smtClean="0">
                <a:solidFill>
                  <a:srgbClr val="0070C0"/>
                </a:solidFill>
              </a:rPr>
              <a:t>He’s </a:t>
            </a:r>
            <a:r>
              <a:rPr lang="en-US" sz="3600" b="1" u="sng" dirty="0" smtClean="0">
                <a:solidFill>
                  <a:srgbClr val="0070C0"/>
                </a:solidFill>
              </a:rPr>
              <a:t>not</a:t>
            </a:r>
            <a:r>
              <a:rPr lang="en-US" sz="3600" b="1" dirty="0" smtClean="0">
                <a:solidFill>
                  <a:srgbClr val="0070C0"/>
                </a:solidFill>
              </a:rPr>
              <a:t> a student.</a:t>
            </a:r>
            <a:r>
              <a:rPr lang="en-US" sz="3600" b="1" dirty="0" smtClean="0">
                <a:solidFill>
                  <a:srgbClr val="A6B727"/>
                </a:solidFill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600" b="1" dirty="0" smtClean="0">
                <a:solidFill>
                  <a:srgbClr val="0033CC"/>
                </a:solidFill>
              </a:rPr>
              <a:t>  </a:t>
            </a:r>
            <a:r>
              <a:rPr lang="en-US" sz="3600" b="1" dirty="0" smtClean="0">
                <a:solidFill>
                  <a:srgbClr val="0033CC"/>
                </a:solidFill>
              </a:rPr>
              <a:t>It’s </a:t>
            </a:r>
            <a:r>
              <a:rPr lang="en-US" sz="3600" b="1" u="sng" dirty="0" smtClean="0">
                <a:solidFill>
                  <a:srgbClr val="0033CC"/>
                </a:solidFill>
              </a:rPr>
              <a:t>not</a:t>
            </a:r>
            <a:r>
              <a:rPr lang="en-US" sz="3600" b="1" dirty="0" smtClean="0">
                <a:solidFill>
                  <a:srgbClr val="0033CC"/>
                </a:solidFill>
              </a:rPr>
              <a:t> a dog.</a:t>
            </a:r>
            <a:endParaRPr lang="ru-RU" sz="3600" b="1" dirty="0">
              <a:solidFill>
                <a:srgbClr val="0033C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714523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Ед.ч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3618" y="1676775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Мн.ч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669" y="2402198"/>
            <a:ext cx="1668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1 лицо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5462" y="3225663"/>
            <a:ext cx="1671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5462" y="3977605"/>
            <a:ext cx="1665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лицо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23000" y="638396"/>
            <a:ext cx="79135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A6B727"/>
                </a:solidFill>
                <a:ea typeface="+mj-ea"/>
                <a:cs typeface="+mj-cs"/>
              </a:rPr>
              <a:t>Отрицательные </a:t>
            </a:r>
            <a:r>
              <a:rPr lang="ru-RU" sz="4400" b="1" dirty="0">
                <a:solidFill>
                  <a:srgbClr val="A6B727"/>
                </a:solidFill>
                <a:ea typeface="+mj-ea"/>
                <a:cs typeface="+mj-cs"/>
              </a:rPr>
              <a:t>предложения</a:t>
            </a:r>
            <a:endParaRPr lang="ru-RU" b="1" dirty="0">
              <a:solidFill>
                <a:srgbClr val="000000"/>
              </a:solidFill>
            </a:endParaRPr>
          </a:p>
        </p:txBody>
      </p:sp>
      <p:pic>
        <p:nvPicPr>
          <p:cNvPr id="18" name="Рисунок 17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783" y="5102712"/>
            <a:ext cx="1246095" cy="934571"/>
          </a:xfrm>
          <a:prstGeom prst="rect">
            <a:avLst/>
          </a:prstGeom>
        </p:spPr>
      </p:pic>
      <p:pic>
        <p:nvPicPr>
          <p:cNvPr id="14" name="Рисунок 13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0262" y="300142"/>
            <a:ext cx="1889924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4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/>
      <p:bldP spid="7" grpId="0"/>
      <p:bldP spid="8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19456"/>
            <a:ext cx="9875520" cy="987552"/>
          </a:xfrm>
        </p:spPr>
        <p:txBody>
          <a:bodyPr/>
          <a:lstStyle/>
          <a:p>
            <a:r>
              <a:rPr lang="ru-RU" b="1" dirty="0" smtClean="0"/>
              <a:t>Сделай предложения отрицательными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1168" y="1380744"/>
            <a:ext cx="5934456" cy="523951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It is an ant.</a:t>
            </a:r>
          </a:p>
          <a:p>
            <a:pPr marL="45720" indent="0">
              <a:buNone/>
            </a:pPr>
            <a:r>
              <a:rPr lang="en-US" sz="3600" dirty="0" smtClean="0"/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</a:rPr>
              <a:t>We are kids.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It is a queen. 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You are a cock.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7612" y="1380745"/>
            <a:ext cx="5692740" cy="523951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He is a pupil.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I am a troll.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You are horses.  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0000FF"/>
                </a:solidFill>
              </a:rPr>
              <a:t>They are frogs.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6" name="Рисунок 5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026" y="1255407"/>
            <a:ext cx="1565812" cy="1130733"/>
          </a:xfrm>
          <a:prstGeom prst="rect">
            <a:avLst/>
          </a:prstGeom>
        </p:spPr>
      </p:pic>
      <p:pic>
        <p:nvPicPr>
          <p:cNvPr id="10" name="Рисунок 9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5247" y="2198255"/>
            <a:ext cx="1713530" cy="1278191"/>
          </a:xfrm>
          <a:prstGeom prst="rect">
            <a:avLst/>
          </a:prstGeom>
        </p:spPr>
      </p:pic>
      <p:pic>
        <p:nvPicPr>
          <p:cNvPr id="11" name="Рисунок 10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026" y="5146484"/>
            <a:ext cx="1565812" cy="1320391"/>
          </a:xfrm>
          <a:prstGeom prst="rect">
            <a:avLst/>
          </a:prstGeom>
        </p:spPr>
      </p:pic>
      <p:pic>
        <p:nvPicPr>
          <p:cNvPr id="13" name="Рисунок 12">
            <a:hlinkClick r:id="rId8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1782" y="910559"/>
            <a:ext cx="1091855" cy="1287696"/>
          </a:xfrm>
          <a:prstGeom prst="rect">
            <a:avLst/>
          </a:prstGeom>
        </p:spPr>
      </p:pic>
      <p:pic>
        <p:nvPicPr>
          <p:cNvPr id="16" name="Рисунок 15">
            <a:hlinkClick r:id="rId10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543" y="3649258"/>
            <a:ext cx="912025" cy="1430935"/>
          </a:xfrm>
          <a:prstGeom prst="rect">
            <a:avLst/>
          </a:prstGeom>
        </p:spPr>
      </p:pic>
      <p:pic>
        <p:nvPicPr>
          <p:cNvPr id="17" name="Рисунок 16">
            <a:hlinkClick r:id="rId12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5096" y="4980264"/>
            <a:ext cx="1710112" cy="1282584"/>
          </a:xfrm>
          <a:prstGeom prst="rect">
            <a:avLst/>
          </a:prstGeom>
        </p:spPr>
      </p:pic>
      <p:pic>
        <p:nvPicPr>
          <p:cNvPr id="5" name="Рисунок 4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583" y="2461823"/>
            <a:ext cx="1564386" cy="1121143"/>
          </a:xfrm>
          <a:prstGeom prst="rect">
            <a:avLst/>
          </a:prstGeom>
        </p:spPr>
      </p:pic>
      <p:pic>
        <p:nvPicPr>
          <p:cNvPr id="9" name="Рисунок 8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096" y="3578891"/>
            <a:ext cx="1711265" cy="1283449"/>
          </a:xfrm>
          <a:prstGeom prst="rect">
            <a:avLst/>
          </a:prstGeom>
        </p:spPr>
      </p:pic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544944" y="1380744"/>
            <a:ext cx="2227769" cy="49423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It is not an ant.</a:t>
            </a:r>
            <a:endParaRPr lang="ru-RU" sz="2400" b="1" dirty="0"/>
          </a:p>
        </p:txBody>
      </p:sp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535709" y="2715491"/>
            <a:ext cx="2382982" cy="489527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We are not kids.</a:t>
            </a:r>
            <a:endParaRPr lang="ru-RU" sz="2400" b="1" dirty="0"/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534276" y="4093248"/>
            <a:ext cx="2759088" cy="498763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It is not a queen.</a:t>
            </a:r>
            <a:endParaRPr lang="ru-RU" sz="2400" b="1" dirty="0"/>
          </a:p>
        </p:txBody>
      </p:sp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534276" y="5394036"/>
            <a:ext cx="2901651" cy="535709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You are not a cock.</a:t>
            </a:r>
            <a:endParaRPr lang="ru-RU" sz="2400" b="1" dirty="0"/>
          </a:p>
        </p:txBody>
      </p:sp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6613236" y="1380744"/>
            <a:ext cx="2650837" cy="60507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He is not a pupil.</a:t>
            </a:r>
            <a:endParaRPr lang="ru-RU" sz="2400" b="1" dirty="0"/>
          </a:p>
        </p:txBody>
      </p:sp>
      <p:sp>
        <p:nvSpPr>
          <p:cNvPr id="18" name="Прямоугольник с двумя скругленными соседними углами 17"/>
          <p:cNvSpPr/>
          <p:nvPr/>
        </p:nvSpPr>
        <p:spPr>
          <a:xfrm>
            <a:off x="6594764" y="2715491"/>
            <a:ext cx="2438400" cy="489527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 am not a troll.</a:t>
            </a:r>
            <a:endParaRPr lang="ru-RU" sz="2400" b="1" dirty="0"/>
          </a:p>
        </p:txBody>
      </p:sp>
      <p:sp>
        <p:nvSpPr>
          <p:cNvPr id="19" name="Прямоугольник с двумя скругленными соседними углами 18"/>
          <p:cNvSpPr/>
          <p:nvPr/>
        </p:nvSpPr>
        <p:spPr>
          <a:xfrm>
            <a:off x="6594763" y="4093248"/>
            <a:ext cx="3146341" cy="498763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You are not horses.</a:t>
            </a:r>
            <a:endParaRPr lang="ru-RU" sz="2400" b="1" dirty="0"/>
          </a:p>
        </p:txBody>
      </p:sp>
      <p:sp>
        <p:nvSpPr>
          <p:cNvPr id="20" name="Прямоугольник с двумя скругленными соседними углами 19"/>
          <p:cNvSpPr/>
          <p:nvPr/>
        </p:nvSpPr>
        <p:spPr>
          <a:xfrm>
            <a:off x="6594764" y="5458691"/>
            <a:ext cx="3029527" cy="57265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They are not frogs.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2944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uiExpand="1" build="p"/>
      <p:bldP spid="7" grpId="0" animBg="1"/>
      <p:bldP spid="8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Шестиугольник 11"/>
          <p:cNvSpPr/>
          <p:nvPr/>
        </p:nvSpPr>
        <p:spPr>
          <a:xfrm>
            <a:off x="6890437" y="2290775"/>
            <a:ext cx="4979253" cy="261796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618" y="2487167"/>
            <a:ext cx="4754880" cy="402336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3300"/>
                </a:solidFill>
              </a:rPr>
              <a:t>   </a:t>
            </a:r>
            <a:r>
              <a:rPr lang="en-US" sz="4400" b="1" dirty="0" smtClean="0">
                <a:solidFill>
                  <a:srgbClr val="FF3300"/>
                </a:solidFill>
              </a:rPr>
              <a:t>Are we pupils?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FF3300"/>
                </a:solidFill>
              </a:rPr>
              <a:t>   </a:t>
            </a:r>
            <a:r>
              <a:rPr lang="en-US" sz="4400" b="1" dirty="0" smtClean="0">
                <a:solidFill>
                  <a:srgbClr val="FF3300"/>
                </a:solidFill>
              </a:rPr>
              <a:t>Are you pupils?</a:t>
            </a:r>
          </a:p>
          <a:p>
            <a:r>
              <a:rPr lang="ru-RU" sz="4400" b="1" dirty="0" smtClean="0">
                <a:solidFill>
                  <a:srgbClr val="FF3300"/>
                </a:solidFill>
              </a:rPr>
              <a:t>   </a:t>
            </a:r>
            <a:r>
              <a:rPr lang="en-US" sz="4400" b="1" dirty="0" smtClean="0">
                <a:solidFill>
                  <a:srgbClr val="FF3300"/>
                </a:solidFill>
              </a:rPr>
              <a:t>Are they pupils?</a:t>
            </a:r>
            <a:endParaRPr lang="en-US" sz="4400" b="1" dirty="0">
              <a:solidFill>
                <a:srgbClr val="FF3300"/>
              </a:solidFill>
            </a:endParaRPr>
          </a:p>
          <a:p>
            <a:endParaRPr lang="ru-RU" dirty="0"/>
          </a:p>
        </p:txBody>
      </p:sp>
      <p:sp>
        <p:nvSpPr>
          <p:cNvPr id="5" name="Трапеция 4"/>
          <p:cNvSpPr/>
          <p:nvPr/>
        </p:nvSpPr>
        <p:spPr>
          <a:xfrm>
            <a:off x="2580161" y="2422409"/>
            <a:ext cx="3576048" cy="73849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51749" y="4028917"/>
            <a:ext cx="3619916" cy="2152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06899" y="2384660"/>
            <a:ext cx="4864729" cy="3796683"/>
          </a:xfrm>
        </p:spPr>
        <p:txBody>
          <a:bodyPr>
            <a:noAutofit/>
          </a:bodyPr>
          <a:lstStyle/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smtClean="0">
                <a:solidFill>
                  <a:srgbClr val="7030A0"/>
                </a:solidFill>
              </a:rPr>
              <a:t>Am I  a pupil?</a:t>
            </a:r>
            <a:r>
              <a:rPr lang="en-US" sz="4400" b="1" dirty="0" smtClean="0">
                <a:solidFill>
                  <a:srgbClr val="A6B727"/>
                </a:solidFill>
              </a:rPr>
              <a:t>                                     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FF3300"/>
                </a:solidFill>
              </a:rPr>
              <a:t> </a:t>
            </a:r>
            <a:r>
              <a:rPr lang="en-US" sz="4400" b="1" dirty="0" smtClean="0">
                <a:solidFill>
                  <a:srgbClr val="FF3300"/>
                </a:solidFill>
              </a:rPr>
              <a:t>Are you a pupil?</a:t>
            </a:r>
            <a:r>
              <a:rPr lang="en-US" sz="4400" b="1" dirty="0" smtClean="0">
                <a:solidFill>
                  <a:srgbClr val="A6B727"/>
                </a:solidFill>
              </a:rPr>
              <a:t>            </a:t>
            </a:r>
            <a:endParaRPr lang="en-US" sz="4400" b="1" dirty="0">
              <a:solidFill>
                <a:srgbClr val="A6B727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Is she  a pupil?</a:t>
            </a:r>
            <a:endParaRPr lang="en-US" sz="4400" b="1" dirty="0">
              <a:solidFill>
                <a:srgbClr val="0070C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smtClean="0">
                <a:solidFill>
                  <a:srgbClr val="0070C0"/>
                </a:solidFill>
              </a:rPr>
              <a:t>Is he a pupil?</a:t>
            </a:r>
            <a:r>
              <a:rPr lang="en-US" sz="4400" b="1" dirty="0" smtClean="0">
                <a:solidFill>
                  <a:srgbClr val="A6B727"/>
                </a:solidFill>
              </a:rPr>
              <a:t>                                   </a:t>
            </a:r>
            <a:endParaRPr lang="en-US" sz="4400" b="1" dirty="0">
              <a:solidFill>
                <a:srgbClr val="FF3300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4400" b="1" dirty="0" smtClean="0">
                <a:solidFill>
                  <a:srgbClr val="0033CC"/>
                </a:solidFill>
              </a:rPr>
              <a:t> </a:t>
            </a:r>
            <a:r>
              <a:rPr lang="en-US" sz="4400" b="1" dirty="0" smtClean="0">
                <a:solidFill>
                  <a:srgbClr val="0033CC"/>
                </a:solidFill>
              </a:rPr>
              <a:t>Is it a dog?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             </a:t>
            </a: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714523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Ед.ч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3618" y="1676775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Мн.ч</a:t>
            </a:r>
            <a:r>
              <a:rPr lang="ru-RU" sz="4000" b="1" dirty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634" y="2422409"/>
            <a:ext cx="1668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1 лицо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5030" y="3225663"/>
            <a:ext cx="16718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8236" y="4028917"/>
            <a:ext cx="1665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лицо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13164" y="638396"/>
            <a:ext cx="82234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A6B727"/>
                </a:solidFill>
                <a:ea typeface="+mj-ea"/>
                <a:cs typeface="+mj-cs"/>
              </a:rPr>
              <a:t>Вопросительные </a:t>
            </a:r>
            <a:r>
              <a:rPr lang="ru-RU" sz="4400" b="1" dirty="0">
                <a:solidFill>
                  <a:srgbClr val="A6B727"/>
                </a:solidFill>
                <a:ea typeface="+mj-ea"/>
                <a:cs typeface="+mj-cs"/>
              </a:rPr>
              <a:t>предложения</a:t>
            </a:r>
            <a:endParaRPr lang="ru-RU" b="1" dirty="0">
              <a:solidFill>
                <a:srgbClr val="000000"/>
              </a:solidFill>
            </a:endParaRPr>
          </a:p>
        </p:txBody>
      </p:sp>
      <p:pic>
        <p:nvPicPr>
          <p:cNvPr id="15" name="Рисунок 14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665" y="5413180"/>
            <a:ext cx="1359526" cy="768163"/>
          </a:xfrm>
          <a:prstGeom prst="rect">
            <a:avLst/>
          </a:prstGeom>
        </p:spPr>
      </p:pic>
      <p:pic>
        <p:nvPicPr>
          <p:cNvPr id="16" name="Рисунок 15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2727" y="311347"/>
            <a:ext cx="1771024" cy="18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7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/>
      <p:bldP spid="7" grpId="0"/>
      <p:bldP spid="8" grpId="0"/>
      <p:bldP spid="10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Шестиугольник 16"/>
          <p:cNvSpPr/>
          <p:nvPr/>
        </p:nvSpPr>
        <p:spPr>
          <a:xfrm>
            <a:off x="6402875" y="2422407"/>
            <a:ext cx="5544710" cy="172036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2875" y="2354407"/>
            <a:ext cx="5357596" cy="2011569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3300"/>
                </a:solidFill>
              </a:rPr>
              <a:t>   </a:t>
            </a:r>
            <a:r>
              <a:rPr lang="en-US" sz="3000" b="1" dirty="0" smtClean="0">
                <a:solidFill>
                  <a:srgbClr val="FF3300"/>
                </a:solidFill>
              </a:rPr>
              <a:t>Yes, we are/ </a:t>
            </a:r>
            <a:r>
              <a:rPr lang="en-US" sz="3000" b="1" dirty="0" smtClean="0">
                <a:solidFill>
                  <a:srgbClr val="FF0066"/>
                </a:solidFill>
              </a:rPr>
              <a:t>No, we’re not.</a:t>
            </a:r>
            <a:endParaRPr lang="en-US" sz="3000" b="1" dirty="0">
              <a:solidFill>
                <a:srgbClr val="FF0066"/>
              </a:solidFill>
            </a:endParaRPr>
          </a:p>
          <a:p>
            <a:pPr lvl="0">
              <a:buClr>
                <a:srgbClr val="A6B727"/>
              </a:buClr>
            </a:pPr>
            <a:r>
              <a:rPr lang="ru-RU" sz="3000" b="1" dirty="0" smtClean="0">
                <a:solidFill>
                  <a:srgbClr val="FF3300"/>
                </a:solidFill>
              </a:rPr>
              <a:t>  </a:t>
            </a:r>
            <a:r>
              <a:rPr lang="en-US" sz="3000" b="1" dirty="0" smtClean="0">
                <a:solidFill>
                  <a:srgbClr val="FF3300"/>
                </a:solidFill>
              </a:rPr>
              <a:t>Yes, you are/ </a:t>
            </a:r>
            <a:r>
              <a:rPr lang="en-US" sz="3000" b="1" dirty="0" smtClean="0">
                <a:solidFill>
                  <a:srgbClr val="FF0066"/>
                </a:solidFill>
              </a:rPr>
              <a:t>No, you’re not.</a:t>
            </a:r>
          </a:p>
          <a:p>
            <a:r>
              <a:rPr lang="ru-RU" sz="3000" b="1" dirty="0" smtClean="0">
                <a:solidFill>
                  <a:srgbClr val="FF3300"/>
                </a:solidFill>
              </a:rPr>
              <a:t> </a:t>
            </a:r>
            <a:r>
              <a:rPr lang="en-US" sz="3000" b="1" dirty="0" smtClean="0">
                <a:solidFill>
                  <a:srgbClr val="FF3300"/>
                </a:solidFill>
              </a:rPr>
              <a:t>Yes, they are/</a:t>
            </a:r>
            <a:r>
              <a:rPr lang="en-US" sz="3000" b="1" dirty="0" smtClean="0">
                <a:solidFill>
                  <a:srgbClr val="FF0066"/>
                </a:solidFill>
              </a:rPr>
              <a:t>No, they’re not.</a:t>
            </a:r>
            <a:endParaRPr lang="en-US" sz="3000" b="1" dirty="0">
              <a:solidFill>
                <a:srgbClr val="FF0066"/>
              </a:solidFill>
            </a:endParaRPr>
          </a:p>
          <a:p>
            <a:endParaRPr lang="ru-RU" dirty="0"/>
          </a:p>
        </p:txBody>
      </p:sp>
      <p:sp>
        <p:nvSpPr>
          <p:cNvPr id="16" name="Трапеция 15"/>
          <p:cNvSpPr/>
          <p:nvPr/>
        </p:nvSpPr>
        <p:spPr>
          <a:xfrm>
            <a:off x="1689309" y="2354407"/>
            <a:ext cx="4109562" cy="659221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42199" y="3608673"/>
            <a:ext cx="4434058" cy="1719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0226" y="2422406"/>
            <a:ext cx="5158005" cy="4014217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7030A0"/>
                </a:solidFill>
              </a:rPr>
              <a:t>   </a:t>
            </a:r>
            <a:r>
              <a:rPr lang="en-US" sz="3000" b="1" dirty="0" smtClean="0">
                <a:solidFill>
                  <a:srgbClr val="7030A0"/>
                </a:solidFill>
              </a:rPr>
              <a:t>Yes, I am/ </a:t>
            </a:r>
            <a:r>
              <a:rPr lang="en-US" sz="3000" b="1" dirty="0" smtClean="0">
                <a:solidFill>
                  <a:srgbClr val="CC3399"/>
                </a:solidFill>
              </a:rPr>
              <a:t>No, I’m not.</a:t>
            </a:r>
            <a:endParaRPr lang="en-US" sz="3000" b="1" dirty="0">
              <a:solidFill>
                <a:srgbClr val="CC3399"/>
              </a:solidFill>
            </a:endParaRPr>
          </a:p>
          <a:p>
            <a:r>
              <a:rPr lang="ru-RU" sz="3000" b="1" dirty="0" smtClean="0">
                <a:solidFill>
                  <a:srgbClr val="FF3300"/>
                </a:solidFill>
              </a:rPr>
              <a:t> </a:t>
            </a:r>
            <a:r>
              <a:rPr lang="en-US" sz="3000" b="1" dirty="0" smtClean="0">
                <a:solidFill>
                  <a:srgbClr val="FF3300"/>
                </a:solidFill>
              </a:rPr>
              <a:t>Yes, you are/ </a:t>
            </a:r>
            <a:r>
              <a:rPr lang="en-US" sz="3000" b="1" dirty="0" smtClean="0">
                <a:solidFill>
                  <a:srgbClr val="FF0066"/>
                </a:solidFill>
              </a:rPr>
              <a:t>No, you’re not.</a:t>
            </a:r>
            <a:endParaRPr lang="en-US" sz="3000" b="1" dirty="0">
              <a:solidFill>
                <a:srgbClr val="FF0066"/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</a:rPr>
              <a:t>  </a:t>
            </a:r>
            <a:r>
              <a:rPr lang="en-US" sz="3000" b="1" dirty="0" smtClean="0">
                <a:solidFill>
                  <a:srgbClr val="0070C0"/>
                </a:solidFill>
              </a:rPr>
              <a:t>Yes, she is/ </a:t>
            </a:r>
            <a:r>
              <a:rPr lang="en-US" sz="3000" b="1" dirty="0" smtClean="0">
                <a:solidFill>
                  <a:srgbClr val="0000FF"/>
                </a:solidFill>
              </a:rPr>
              <a:t>No, she’s not.</a:t>
            </a:r>
          </a:p>
          <a:p>
            <a:r>
              <a:rPr lang="ru-RU" sz="3000" b="1" dirty="0" smtClean="0">
                <a:solidFill>
                  <a:srgbClr val="0070C0"/>
                </a:solidFill>
              </a:rPr>
              <a:t>  </a:t>
            </a:r>
            <a:r>
              <a:rPr lang="en-US" sz="3000" b="1" dirty="0" smtClean="0">
                <a:solidFill>
                  <a:srgbClr val="0070C0"/>
                </a:solidFill>
              </a:rPr>
              <a:t>Yes, he is/ </a:t>
            </a:r>
            <a:r>
              <a:rPr lang="en-US" sz="3000" b="1" dirty="0" smtClean="0">
                <a:solidFill>
                  <a:srgbClr val="0000FF"/>
                </a:solidFill>
              </a:rPr>
              <a:t>No, he’s not. </a:t>
            </a:r>
          </a:p>
          <a:p>
            <a:r>
              <a:rPr lang="ru-RU" sz="3000" b="1" dirty="0" smtClean="0">
                <a:solidFill>
                  <a:srgbClr val="0070C0"/>
                </a:solidFill>
              </a:rPr>
              <a:t>  </a:t>
            </a:r>
            <a:r>
              <a:rPr lang="en-US" sz="3000" b="1" dirty="0" smtClean="0">
                <a:solidFill>
                  <a:srgbClr val="0070C0"/>
                </a:solidFill>
              </a:rPr>
              <a:t>Yes, it is/ </a:t>
            </a:r>
            <a:r>
              <a:rPr lang="en-US" sz="3000" b="1" dirty="0" smtClean="0">
                <a:solidFill>
                  <a:srgbClr val="0000FF"/>
                </a:solidFill>
              </a:rPr>
              <a:t>No, it’s not.</a:t>
            </a:r>
            <a:endParaRPr lang="ru-RU" sz="3000" b="1" dirty="0">
              <a:solidFill>
                <a:srgbClr val="0000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143" y="356373"/>
            <a:ext cx="8716992" cy="1185093"/>
          </a:xfrm>
        </p:spPr>
        <p:txBody>
          <a:bodyPr/>
          <a:lstStyle/>
          <a:p>
            <a:pPr algn="ctr"/>
            <a:r>
              <a:rPr lang="ru-RU" i="1" dirty="0" smtClean="0"/>
              <a:t>              </a:t>
            </a:r>
            <a:r>
              <a:rPr lang="ru-RU" b="1" i="1" dirty="0" smtClean="0"/>
              <a:t>Краткие ответы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5979" y="1619155"/>
            <a:ext cx="12945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Ед.ч</a:t>
            </a:r>
            <a:r>
              <a:rPr lang="ru-RU" sz="4000" b="1" dirty="0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  <a:endParaRPr lang="ru-RU" sz="4000" b="1" dirty="0">
              <a:ln w="12700">
                <a:solidFill>
                  <a:srgbClr val="A6B727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rgbClr val="A6B727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2306" y="1646921"/>
            <a:ext cx="1416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Мн.ч</a:t>
            </a:r>
            <a:r>
              <a:rPr lang="ru-RU" sz="4000" b="1" dirty="0" smtClean="0">
                <a:ln w="12700">
                  <a:solidFill>
                    <a:srgbClr val="A6B727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rgbClr val="A6B727"/>
                  </a:outerShdw>
                </a:effectLst>
              </a:rPr>
              <a:t>.</a:t>
            </a:r>
            <a:endParaRPr lang="ru-RU" sz="4000" b="1" dirty="0">
              <a:ln w="12700">
                <a:solidFill>
                  <a:srgbClr val="A6B727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rgbClr val="A6B727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405" y="2422408"/>
            <a:ext cx="12228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1 лицо</a:t>
            </a:r>
            <a:endParaRPr lang="ru-RU" sz="2800" b="1" dirty="0">
              <a:ln w="22225">
                <a:solidFill>
                  <a:srgbClr val="DF5327"/>
                </a:solidFill>
                <a:prstDash val="solid"/>
              </a:ln>
              <a:solidFill>
                <a:srgbClr val="DF5327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3011" y="3006735"/>
            <a:ext cx="1224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2 </a:t>
            </a:r>
            <a:r>
              <a:rPr lang="ru-RU" sz="28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5952" y="3597955"/>
            <a:ext cx="1219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3 </a:t>
            </a:r>
            <a:r>
              <a:rPr lang="ru-RU" sz="2800" b="1" dirty="0">
                <a:ln w="22225">
                  <a:solidFill>
                    <a:srgbClr val="DF5327"/>
                  </a:solidFill>
                  <a:prstDash val="solid"/>
                </a:ln>
                <a:solidFill>
                  <a:srgbClr val="DF5327">
                    <a:lumMod val="40000"/>
                    <a:lumOff val="60000"/>
                  </a:srgbClr>
                </a:solidFill>
              </a:rPr>
              <a:t>лицо</a:t>
            </a:r>
          </a:p>
        </p:txBody>
      </p:sp>
    </p:spTree>
    <p:extLst>
      <p:ext uri="{BB962C8B-B14F-4D97-AF65-F5344CB8AC3E}">
        <p14:creationId xmlns:p14="http://schemas.microsoft.com/office/powerpoint/2010/main" val="398739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2" grpId="0"/>
      <p:bldP spid="6" grpId="0"/>
      <p:bldP spid="7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46888"/>
            <a:ext cx="9875520" cy="1143000"/>
          </a:xfrm>
        </p:spPr>
        <p:txBody>
          <a:bodyPr/>
          <a:lstStyle/>
          <a:p>
            <a:pPr algn="ctr"/>
            <a:r>
              <a:rPr lang="ru-RU" b="1" dirty="0" smtClean="0"/>
              <a:t>Составь вопросы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7744" y="1389888"/>
            <a:ext cx="5916168" cy="523951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</a:rPr>
              <a:t>I am a cook.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He is a student.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They are tulips.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You are a pig.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53912" y="1389888"/>
            <a:ext cx="5833872" cy="523951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She is a doll.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You are frogs.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It is a cat.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We are pupils.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6" name="Рисунок 5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560" y="2559323"/>
            <a:ext cx="1091279" cy="1286367"/>
          </a:xfrm>
          <a:prstGeom prst="rect">
            <a:avLst/>
          </a:prstGeom>
        </p:spPr>
      </p:pic>
      <p:pic>
        <p:nvPicPr>
          <p:cNvPr id="13" name="Рисунок 12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4223" y="3530286"/>
            <a:ext cx="1743456" cy="1307592"/>
          </a:xfrm>
          <a:prstGeom prst="rect">
            <a:avLst/>
          </a:prstGeom>
        </p:spPr>
      </p:pic>
      <p:pic>
        <p:nvPicPr>
          <p:cNvPr id="14" name="Рисунок 13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3596" y="5258986"/>
            <a:ext cx="1675206" cy="1112318"/>
          </a:xfrm>
          <a:prstGeom prst="rect">
            <a:avLst/>
          </a:prstGeom>
        </p:spPr>
      </p:pic>
      <p:pic>
        <p:nvPicPr>
          <p:cNvPr id="7" name="Рисунок 6">
            <a:hlinkClick r:id="rId8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758" y="473841"/>
            <a:ext cx="1057352" cy="1665122"/>
          </a:xfrm>
          <a:prstGeom prst="rect">
            <a:avLst/>
          </a:prstGeom>
        </p:spPr>
      </p:pic>
      <p:pic>
        <p:nvPicPr>
          <p:cNvPr id="8" name="Рисунок 7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106" y="2334684"/>
            <a:ext cx="1880377" cy="1150189"/>
          </a:xfrm>
          <a:prstGeom prst="rect">
            <a:avLst/>
          </a:prstGeom>
        </p:spPr>
      </p:pic>
      <p:pic>
        <p:nvPicPr>
          <p:cNvPr id="16" name="Рисунок 15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567" y="5033599"/>
            <a:ext cx="1968916" cy="1337705"/>
          </a:xfrm>
          <a:prstGeom prst="rect">
            <a:avLst/>
          </a:prstGeom>
        </p:spPr>
      </p:pic>
      <p:pic>
        <p:nvPicPr>
          <p:cNvPr id="17" name="Рисунок 16">
            <a:hlinkClick r:id="rId14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96" y="1269171"/>
            <a:ext cx="1675206" cy="1257662"/>
          </a:xfrm>
          <a:prstGeom prst="rect">
            <a:avLst/>
          </a:prstGeom>
        </p:spPr>
      </p:pic>
      <p:pic>
        <p:nvPicPr>
          <p:cNvPr id="19" name="Рисунок 18">
            <a:hlinkClick r:id="rId16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97" y="3878180"/>
            <a:ext cx="1675206" cy="1155419"/>
          </a:xfrm>
          <a:prstGeom prst="rect">
            <a:avLst/>
          </a:prstGeom>
        </p:spPr>
      </p:pic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535709" y="1463779"/>
            <a:ext cx="3445163" cy="43891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Am I a cook?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535709" y="2761673"/>
            <a:ext cx="3445163" cy="443345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Is he a student?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535709" y="4082473"/>
            <a:ext cx="3445164" cy="57265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Are they tulips?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535709" y="5467927"/>
            <a:ext cx="3445163" cy="508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Are you a pig?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6475665" y="1389888"/>
            <a:ext cx="3238557" cy="512803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Is she a doll?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6475665" y="2761673"/>
            <a:ext cx="3238557" cy="581891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Are you frogs?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с двумя усеченными противолежащими углами 17"/>
          <p:cNvSpPr/>
          <p:nvPr/>
        </p:nvSpPr>
        <p:spPr>
          <a:xfrm>
            <a:off x="6475666" y="4082473"/>
            <a:ext cx="3238556" cy="50319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Is it a cat?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с двумя усеченными противолежащими углами 19"/>
          <p:cNvSpPr/>
          <p:nvPr/>
        </p:nvSpPr>
        <p:spPr>
          <a:xfrm>
            <a:off x="6475666" y="5467927"/>
            <a:ext cx="3238556" cy="508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Are we pupils?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2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uiExpand="1" build="p"/>
      <p:bldP spid="5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78" y="214873"/>
            <a:ext cx="7702691" cy="6941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Ответь на вопросы</a:t>
            </a:r>
            <a:r>
              <a:rPr lang="en-US" b="1" dirty="0" smtClean="0"/>
              <a:t> </a:t>
            </a:r>
            <a:r>
              <a:rPr lang="ru-RU" b="1" dirty="0" smtClean="0"/>
              <a:t>к картинкам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4287" y="1138688"/>
            <a:ext cx="5909094" cy="5495025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Is he a pupil?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Is it a chimp?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Is it a tulip?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FF"/>
                </a:solidFill>
              </a:rPr>
              <a:t>Are they trolls?</a:t>
            </a:r>
          </a:p>
          <a:p>
            <a:pPr marL="45720" indent="0">
              <a:buNone/>
            </a:pP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7611" y="1138687"/>
            <a:ext cx="5669621" cy="54950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Is she a cook?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Are they trees?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Are they </a:t>
            </a:r>
            <a:r>
              <a:rPr lang="en-US" sz="3600" b="1" dirty="0" err="1" smtClean="0">
                <a:solidFill>
                  <a:srgbClr val="0000FF"/>
                </a:solidFill>
              </a:rPr>
              <a:t>elfs</a:t>
            </a:r>
            <a:r>
              <a:rPr lang="en-US" sz="3600" b="1" dirty="0" smtClean="0">
                <a:solidFill>
                  <a:srgbClr val="0000FF"/>
                </a:solidFill>
              </a:rPr>
              <a:t>?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r>
              <a:rPr lang="en-US" sz="3600" b="1" dirty="0" smtClean="0">
                <a:solidFill>
                  <a:srgbClr val="0000FF"/>
                </a:solidFill>
              </a:rPr>
              <a:t>Is he a student?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6" name="Рисунок 5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2711" y="606220"/>
            <a:ext cx="915486" cy="1373229"/>
          </a:xfrm>
          <a:prstGeom prst="rect">
            <a:avLst/>
          </a:prstGeom>
        </p:spPr>
      </p:pic>
      <p:pic>
        <p:nvPicPr>
          <p:cNvPr id="7" name="Рисунок 6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850" y="2245636"/>
            <a:ext cx="1258541" cy="1243003"/>
          </a:xfrm>
          <a:prstGeom prst="rect">
            <a:avLst/>
          </a:prstGeom>
        </p:spPr>
      </p:pic>
      <p:pic>
        <p:nvPicPr>
          <p:cNvPr id="9" name="Рисунок 8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154" y="3513194"/>
            <a:ext cx="1447935" cy="1085952"/>
          </a:xfrm>
          <a:prstGeom prst="rect">
            <a:avLst/>
          </a:prstGeom>
        </p:spPr>
      </p:pic>
      <p:pic>
        <p:nvPicPr>
          <p:cNvPr id="10" name="Рисунок 9">
            <a:hlinkClick r:id="rId8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302" y="4919517"/>
            <a:ext cx="1419641" cy="1062214"/>
          </a:xfrm>
          <a:prstGeom prst="rect">
            <a:avLst/>
          </a:prstGeom>
        </p:spPr>
      </p:pic>
      <p:pic>
        <p:nvPicPr>
          <p:cNvPr id="11" name="Рисунок 10">
            <a:hlinkClick r:id="rId10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5419" y="4919517"/>
            <a:ext cx="1267776" cy="1494416"/>
          </a:xfrm>
          <a:prstGeom prst="rect">
            <a:avLst/>
          </a:prstGeom>
        </p:spPr>
      </p:pic>
      <p:pic>
        <p:nvPicPr>
          <p:cNvPr id="14" name="Рисунок 13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460" y="3513194"/>
            <a:ext cx="1664080" cy="1257882"/>
          </a:xfrm>
          <a:prstGeom prst="rect">
            <a:avLst/>
          </a:prstGeom>
        </p:spPr>
      </p:pic>
      <p:pic>
        <p:nvPicPr>
          <p:cNvPr id="15" name="Рисунок 14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460" y="2098076"/>
            <a:ext cx="1664080" cy="1178053"/>
          </a:xfrm>
          <a:prstGeom prst="rect">
            <a:avLst/>
          </a:prstGeom>
        </p:spPr>
      </p:pic>
      <p:pic>
        <p:nvPicPr>
          <p:cNvPr id="16" name="Рисунок 15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98850" y="1057458"/>
            <a:ext cx="1082081" cy="1130949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516870" y="854838"/>
            <a:ext cx="3405990" cy="11193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Yes, he is.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08000" y="2229641"/>
            <a:ext cx="3414860" cy="10464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Yes, it is.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8000" y="3513194"/>
            <a:ext cx="3389745" cy="1138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No, it isn’t.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16871" y="4880898"/>
            <a:ext cx="3405994" cy="1180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Yes, they are.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586222" y="661625"/>
            <a:ext cx="3471008" cy="14531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No, she isn’t.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587529" y="2229641"/>
            <a:ext cx="3469701" cy="11818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Yes, they are.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586222" y="3514947"/>
            <a:ext cx="3471008" cy="1240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Yes, they are.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586222" y="4814484"/>
            <a:ext cx="3471008" cy="12468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Yes, he is.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1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uiExpand="1" build="p"/>
      <p:bldP spid="5" grpId="0" uiExpand="1" animBg="1"/>
      <p:bldP spid="8" grpId="0" uiExpand="1" animBg="1"/>
      <p:bldP spid="12" grpId="0" uiExpand="1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91694710"/>
              </p:ext>
            </p:extLst>
          </p:nvPr>
        </p:nvGraphicFramePr>
        <p:xfrm>
          <a:off x="250166" y="1733908"/>
          <a:ext cx="11723298" cy="486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1649"/>
                <a:gridCol w="5861649"/>
              </a:tblGrid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  <a:r>
                        <a:rPr kumimoji="0" lang="ru-RU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a student?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5) It is not a cock.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2) We are not </a:t>
                      </a:r>
                      <a:r>
                        <a:rPr kumimoji="0" lang="en-US" sz="3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elfs</a:t>
                      </a: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6) Is it a bus?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3) I am a pupil.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7) You are not cooks.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4) Are they sheep?</a:t>
                      </a:r>
                      <a:endParaRPr kumimoji="0" lang="ru-RU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8)  It is a duck.</a:t>
                      </a:r>
                      <a:endParaRPr kumimoji="0" lang="ru-RU" sz="3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58792"/>
            <a:ext cx="9875520" cy="145786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A6B727"/>
                </a:solidFill>
              </a:rPr>
              <a:t>Переведи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6618" y="1791855"/>
            <a:ext cx="3906982" cy="6557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Ты студент?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6618" y="2927927"/>
            <a:ext cx="3906981" cy="591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Мы не эльфы.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6618" y="4156364"/>
            <a:ext cx="3906982" cy="526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Я ученик.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6618" y="5403273"/>
            <a:ext cx="3906982" cy="572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Это овцы?</a:t>
            </a:r>
            <a:endParaRPr lang="ru-RU" sz="3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31710" y="1762185"/>
            <a:ext cx="3823854" cy="6478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Это не петух.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31711" y="4156363"/>
            <a:ext cx="3823853" cy="554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Вы не повара.</a:t>
            </a:r>
            <a:endParaRPr lang="ru-RU" sz="3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31710" y="2927927"/>
            <a:ext cx="3823855" cy="517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Это автобус?</a:t>
            </a:r>
            <a:endParaRPr lang="ru-RU" sz="3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31710" y="5403273"/>
            <a:ext cx="3823854" cy="572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Это утка.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4736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38385119"/>
              </p:ext>
            </p:extLst>
          </p:nvPr>
        </p:nvGraphicFramePr>
        <p:xfrm>
          <a:off x="250166" y="1733908"/>
          <a:ext cx="11723298" cy="486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1649"/>
                <a:gridCol w="5861649"/>
              </a:tblGrid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  <a:r>
                        <a:rPr kumimoji="0" lang="ru-RU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 is  a pupil.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5) I not am a cook.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2) They are student.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6) He is a chimp?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3) Are she a queen?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7) It    is    box.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16325"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4) We am not trolls.</a:t>
                      </a:r>
                      <a:endParaRPr kumimoji="0" lang="ru-RU" sz="3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rgbClr val="A6B727"/>
                        </a:buClr>
                        <a:buSzPct val="80000"/>
                        <a:buFont typeface="Corbel" pitchFamily="34" charset="0"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8) Is   you  not  pupils?</a:t>
                      </a:r>
                      <a:endParaRPr kumimoji="0" lang="ru-RU" sz="3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58792"/>
            <a:ext cx="9875520" cy="1457865"/>
          </a:xfrm>
        </p:spPr>
        <p:txBody>
          <a:bodyPr/>
          <a:lstStyle/>
          <a:p>
            <a:pPr algn="ctr"/>
            <a:r>
              <a:rPr lang="ru-RU" b="1" dirty="0" smtClean="0"/>
              <a:t>Исправь ошибки</a:t>
            </a:r>
            <a:endParaRPr lang="ru-RU" b="1" dirty="0"/>
          </a:p>
        </p:txBody>
      </p:sp>
      <p:sp>
        <p:nvSpPr>
          <p:cNvPr id="3" name="Прямоугольник с двумя усеченными соседними углами 2"/>
          <p:cNvSpPr/>
          <p:nvPr/>
        </p:nvSpPr>
        <p:spPr>
          <a:xfrm>
            <a:off x="1579418" y="1782618"/>
            <a:ext cx="609600" cy="461818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are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2613891" y="2946400"/>
            <a:ext cx="1948873" cy="48029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</a:t>
            </a:r>
            <a:r>
              <a:rPr lang="en-US" sz="3200" b="1" dirty="0" smtClean="0">
                <a:solidFill>
                  <a:srgbClr val="C00000"/>
                </a:solidFill>
              </a:rPr>
              <a:t>tudents.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с двумя усеченными соседними углами 4"/>
          <p:cNvSpPr/>
          <p:nvPr/>
        </p:nvSpPr>
        <p:spPr>
          <a:xfrm>
            <a:off x="766618" y="4174836"/>
            <a:ext cx="812800" cy="452582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Is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с двумя усеченными соседними углами 5"/>
          <p:cNvSpPr/>
          <p:nvPr/>
        </p:nvSpPr>
        <p:spPr>
          <a:xfrm>
            <a:off x="1547090" y="5421745"/>
            <a:ext cx="674255" cy="424873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are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с двумя усеченными соседними углами 6"/>
          <p:cNvSpPr/>
          <p:nvPr/>
        </p:nvSpPr>
        <p:spPr>
          <a:xfrm>
            <a:off x="6918036" y="1801091"/>
            <a:ext cx="1431637" cy="424873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a</a:t>
            </a:r>
            <a:r>
              <a:rPr lang="en-US" sz="2800" b="1" dirty="0" smtClean="0">
                <a:solidFill>
                  <a:srgbClr val="C00000"/>
                </a:solidFill>
              </a:rPr>
              <a:t>m not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6714836" y="2946400"/>
            <a:ext cx="1016000" cy="48029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Is he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усеченными соседними углами 9"/>
          <p:cNvSpPr/>
          <p:nvPr/>
        </p:nvSpPr>
        <p:spPr>
          <a:xfrm>
            <a:off x="7730836" y="4193309"/>
            <a:ext cx="341745" cy="452582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a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с двумя усеченными соседними углами 10"/>
          <p:cNvSpPr/>
          <p:nvPr/>
        </p:nvSpPr>
        <p:spPr>
          <a:xfrm>
            <a:off x="6640945" y="5421745"/>
            <a:ext cx="646546" cy="424873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Are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5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681</TotalTime>
  <Words>907</Words>
  <Application>Microsoft Office PowerPoint</Application>
  <PresentationFormat>Произвольный</PresentationFormat>
  <Paragraphs>234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Базис</vt:lpstr>
      <vt:lpstr>Глагол to be</vt:lpstr>
      <vt:lpstr>to be</vt:lpstr>
      <vt:lpstr>              Полные формы</vt:lpstr>
      <vt:lpstr>              Сокращенные формы</vt:lpstr>
      <vt:lpstr>              </vt:lpstr>
      <vt:lpstr>Вставь форму глагола to be - am/is/are</vt:lpstr>
      <vt:lpstr>Поставь форму глагола to be - am/is/are</vt:lpstr>
      <vt:lpstr>              </vt:lpstr>
      <vt:lpstr>Сделай предложения отрицательными</vt:lpstr>
      <vt:lpstr>              </vt:lpstr>
      <vt:lpstr>              Краткие ответы</vt:lpstr>
      <vt:lpstr>Составь вопросы</vt:lpstr>
      <vt:lpstr>Ответь на вопросы к картинкам</vt:lpstr>
      <vt:lpstr>Переведи</vt:lpstr>
      <vt:lpstr>Исправь ошибки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Глагол to be</dc:title>
  <dc:creator>1</dc:creator>
  <cp:lastModifiedBy>Admin</cp:lastModifiedBy>
  <cp:revision>127</cp:revision>
  <dcterms:created xsi:type="dcterms:W3CDTF">2014-06-21T18:59:34Z</dcterms:created>
  <dcterms:modified xsi:type="dcterms:W3CDTF">2020-04-12T14:46:43Z</dcterms:modified>
</cp:coreProperties>
</file>