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044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4070BC5-CF19-4ABA-8651-73CE235349CB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DD04364-C9A8-4BB8-BD3E-A354E84CFE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70BC5-CF19-4ABA-8651-73CE235349CB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4364-C9A8-4BB8-BD3E-A354E84CFE8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med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70BC5-CF19-4ABA-8651-73CE235349CB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4364-C9A8-4BB8-BD3E-A354E84CFE8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70BC5-CF19-4ABA-8651-73CE235349CB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4364-C9A8-4BB8-BD3E-A354E84CFE8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heel spokes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70BC5-CF19-4ABA-8651-73CE235349CB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4364-C9A8-4BB8-BD3E-A354E84CFE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heel spokes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70BC5-CF19-4ABA-8651-73CE235349CB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4364-C9A8-4BB8-BD3E-A354E84CFE8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heel spokes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70BC5-CF19-4ABA-8651-73CE235349CB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4364-C9A8-4BB8-BD3E-A354E84CFE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E4070BC5-CF19-4ABA-8651-73CE235349CB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4364-C9A8-4BB8-BD3E-A354E84CFE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heel spokes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4070BC5-CF19-4ABA-8651-73CE235349CB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DD04364-C9A8-4BB8-BD3E-A354E84CFE8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heel spokes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70BC5-CF19-4ABA-8651-73CE235349CB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4364-C9A8-4BB8-BD3E-A354E84CFE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70BC5-CF19-4ABA-8651-73CE235349CB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4364-C9A8-4BB8-BD3E-A354E84CFE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4070BC5-CF19-4ABA-8651-73CE235349CB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DD04364-C9A8-4BB8-BD3E-A354E84CFE8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wheel spokes="1"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23417409_1350311848428776_7879645046755033088_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28662" y="785794"/>
            <a:ext cx="747993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12700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Слова, </a:t>
            </a:r>
          </a:p>
          <a:p>
            <a:pPr algn="ctr"/>
            <a:r>
              <a:rPr lang="uk-UA" sz="5400" b="1" cap="none" spc="0" dirty="0" smtClean="0">
                <a:ln w="12700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близькі за значенням</a:t>
            </a:r>
            <a:endParaRPr lang="ru-RU" sz="5400" b="1" cap="none" spc="0" dirty="0">
              <a:ln w="12700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bg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596" y="2500306"/>
            <a:ext cx="7143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rgbClr val="0070C0"/>
                </a:solidFill>
              </a:rPr>
              <a:t>Урок української мови, 2 </a:t>
            </a:r>
            <a:r>
              <a:rPr lang="uk-UA" sz="2000" b="1" dirty="0" smtClean="0">
                <a:solidFill>
                  <a:srgbClr val="0070C0"/>
                </a:solidFill>
              </a:rPr>
              <a:t>клас</a:t>
            </a:r>
          </a:p>
          <a:p>
            <a:r>
              <a:rPr lang="uk-UA" sz="2000" b="1" dirty="0" err="1" smtClean="0">
                <a:solidFill>
                  <a:srgbClr val="0070C0"/>
                </a:solidFill>
              </a:rPr>
              <a:t>Бутенко</a:t>
            </a:r>
            <a:r>
              <a:rPr lang="uk-UA" sz="2000" b="1" dirty="0" smtClean="0">
                <a:solidFill>
                  <a:srgbClr val="0070C0"/>
                </a:solidFill>
              </a:rPr>
              <a:t> Т.М.</a:t>
            </a:r>
            <a:endParaRPr lang="uk-UA" sz="2000" b="1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3417373_264776837380700_2631254354606161920_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143372" y="0"/>
            <a:ext cx="5000628" cy="381489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85720" y="1357298"/>
            <a:ext cx="8141972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uk-UA" sz="5400" b="1" cap="none" spc="0" dirty="0" smtClean="0">
                <a:ln w="12700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Що за диво? Все село</a:t>
            </a:r>
          </a:p>
          <a:p>
            <a:r>
              <a:rPr lang="uk-UA" sz="5400" b="1" dirty="0" smtClean="0">
                <a:ln w="12700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Білим пухом занесло…</a:t>
            </a:r>
          </a:p>
          <a:p>
            <a:r>
              <a:rPr lang="uk-UA" sz="5400" b="1" cap="none" spc="0" dirty="0" smtClean="0">
                <a:ln w="12700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Дива зовсім тут нема –</a:t>
            </a:r>
          </a:p>
          <a:p>
            <a:r>
              <a:rPr lang="uk-UA" sz="5400" b="1" dirty="0" smtClean="0">
                <a:ln w="12700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Це в село прийшла…</a:t>
            </a:r>
            <a:endParaRPr lang="ru-RU" sz="5400" b="1" cap="none" spc="0" dirty="0">
              <a:ln w="12700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bg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00760" y="4857760"/>
            <a:ext cx="21467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зима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3417373_264776837380700_2631254354606161920_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143372" y="0"/>
            <a:ext cx="5000628" cy="38148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7158" y="642918"/>
            <a:ext cx="81628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12700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Каліграфічна хвилинка</a:t>
            </a:r>
            <a:endParaRPr lang="ru-RU" sz="5400" b="1" cap="none" spc="0" dirty="0">
              <a:ln w="12700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bg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2500306"/>
            <a:ext cx="8001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uk-UA" sz="5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зз</a:t>
            </a:r>
            <a:r>
              <a:rPr lang="uk-UA" sz="5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5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зи</a:t>
            </a:r>
            <a:r>
              <a:rPr lang="uk-UA" sz="5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5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</a:t>
            </a:r>
            <a:r>
              <a:rPr lang="uk-UA" sz="5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5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іг</a:t>
            </a:r>
            <a:r>
              <a:rPr lang="uk-UA" sz="5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зима  сніг</a:t>
            </a:r>
            <a:endParaRPr lang="ru-RU" sz="54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3417373_264776837380700_2631254354606161920_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143372" y="0"/>
            <a:ext cx="5000628" cy="38148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71538" y="928670"/>
            <a:ext cx="67297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12700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Творче списування</a:t>
            </a:r>
            <a:endParaRPr lang="ru-RU" sz="5400" b="1" cap="none" spc="0" dirty="0">
              <a:ln w="12700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bg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00100" y="2357430"/>
            <a:ext cx="764386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 лісі ростуть </a:t>
            </a:r>
            <a:r>
              <a:rPr lang="uk-UA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дерева</a:t>
            </a:r>
            <a:r>
              <a:rPr lang="uk-UA" sz="4400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uk-UA" sz="4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 годівнички прилетіли </a:t>
            </a:r>
            <a:r>
              <a:rPr lang="uk-UA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пташки</a:t>
            </a:r>
            <a:r>
              <a:rPr lang="uk-UA" sz="4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3417373_264776837380700_2631254354606161920_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143372" y="0"/>
            <a:ext cx="5000628" cy="3814892"/>
          </a:xfrm>
          <a:prstGeom prst="rect">
            <a:avLst/>
          </a:prstGeom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85720" y="571480"/>
            <a:ext cx="8429684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24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</a:t>
            </a: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Хто дід?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524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З’їжджалися  дочки в гості до діда.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524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Ось там </a:t>
            </a: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Завірюха</a:t>
            </a: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санчатами їде,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524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нею </a:t>
            </a: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Метелиця</a:t>
            </a: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слідом мете,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524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Хурделиця</a:t>
            </a: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Хугу</a:t>
            </a: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собою веде,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524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тільки-но вітер у полі завіє,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524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 стануть на лижі </a:t>
            </a: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Хуртеча</a:t>
            </a: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й </a:t>
            </a: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Завія</a:t>
            </a: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524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Нарешті удвох з </a:t>
            </a: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Заметіллю</a:t>
            </a: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приїхала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524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Найменша – улюблена донечка </a:t>
            </a: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Віхола</a:t>
            </a: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uk-UA" sz="36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29124" y="5643578"/>
            <a:ext cx="38154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12700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Дід Мороз</a:t>
            </a:r>
            <a:endParaRPr lang="ru-RU" sz="5400" b="1" cap="none" spc="0" dirty="0">
              <a:ln w="12700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bg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5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1000"/>
                                        <p:tgtEl>
                                          <p:spTgt spid="5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1000"/>
                                        <p:tgtEl>
                                          <p:spTgt spid="5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1000"/>
                                        <p:tgtEl>
                                          <p:spTgt spid="5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1000"/>
                                        <p:tgtEl>
                                          <p:spTgt spid="51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1000"/>
                                        <p:tgtEl>
                                          <p:spTgt spid="51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1000"/>
                                        <p:tgtEl>
                                          <p:spTgt spid="51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1000"/>
                                        <p:tgtEl>
                                          <p:spTgt spid="51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1000"/>
                                        <p:tgtEl>
                                          <p:spTgt spid="51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3417373_264776837380700_2631254354606161920_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143372" y="0"/>
            <a:ext cx="5000628" cy="38148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14348" y="1000108"/>
            <a:ext cx="77476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12700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Вибіркове списування</a:t>
            </a:r>
            <a:endParaRPr lang="ru-RU" sz="5400" b="1" cap="none" spc="0" dirty="0">
              <a:ln w="12700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bg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2357430"/>
            <a:ext cx="79296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uk-UA" sz="4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Завірюха, метелиця, хурделиця</a:t>
            </a:r>
            <a:r>
              <a:rPr lang="uk-UA" sz="4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uk-UA" sz="4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kumimoji="0" lang="uk-UA" sz="4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уга, </a:t>
            </a:r>
            <a:r>
              <a:rPr lang="uk-UA" sz="4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kumimoji="0" lang="uk-UA" sz="4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уртеча</a:t>
            </a:r>
            <a:r>
              <a:rPr lang="uk-UA" sz="4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kumimoji="0" lang="uk-UA" sz="4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40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uk-UA" sz="4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авія, заметіль, віхола.</a:t>
            </a:r>
            <a:endParaRPr lang="ru-RU" sz="4000" b="1" dirty="0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3417373_264776837380700_2631254354606161920_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143372" y="0"/>
            <a:ext cx="5000628" cy="3814892"/>
          </a:xfrm>
          <a:prstGeom prst="rect">
            <a:avLst/>
          </a:prstGeom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28596" y="1643050"/>
            <a:ext cx="8358246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241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Мишко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любить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ходити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дідуся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гості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Дідусь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завжди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радістю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зустрічає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Мишка.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Дідусь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пригощає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Мишка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смачними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яблуками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грушками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цілющим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медом.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524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Мишко із задоволенням працює у дідусевому саду. Мишко може і води бджілкам-трудівницям налити, і суху гілочку на яблуньці зрізати.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524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Радіє дідусь – славний  помічник росте!</a:t>
            </a: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428604"/>
            <a:ext cx="863730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4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Зміни текст так,</a:t>
            </a:r>
          </a:p>
          <a:p>
            <a:pPr algn="ctr"/>
            <a:r>
              <a:rPr lang="uk-UA" sz="44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щоб слова не повторювались</a:t>
            </a:r>
            <a:endParaRPr lang="ru-RU" sz="4400" b="1" cap="none" spc="0" dirty="0">
              <a:ln w="12700">
                <a:solidFill>
                  <a:srgbClr val="0070C0"/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3417373_264776837380700_2631254354606161920_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143372" y="0"/>
            <a:ext cx="5000628" cy="3814892"/>
          </a:xfrm>
          <a:prstGeom prst="rect">
            <a:avLst/>
          </a:prstGeom>
        </p:spPr>
      </p:pic>
      <p:pic>
        <p:nvPicPr>
          <p:cNvPr id="6" name="Рисунок 5" descr="Рисунок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8794" y="1829762"/>
            <a:ext cx="7215206" cy="5028237"/>
          </a:xfrm>
          <a:prstGeom prst="rect">
            <a:avLst/>
          </a:prstGeom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685801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24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всьому світі кожен </a:t>
            </a:r>
            <a:r>
              <a:rPr kumimoji="0" lang="uk-UA" sz="40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</a:t>
            </a:r>
            <a:r>
              <a:rPr kumimoji="0" lang="uk-UA" sz="4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524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 Батьківщина лиш одна.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524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 в нас вона одна єдина – </a:t>
            </a:r>
          </a:p>
          <a:p>
            <a:pPr marL="0" marR="0" lvl="0" indent="2524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 наша славна …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071934" y="1857364"/>
            <a:ext cx="478634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6000" b="1" cap="none" spc="300" dirty="0" smtClean="0">
                <a:ln w="11430" cmpd="sng">
                  <a:solidFill>
                    <a:srgbClr val="0070C0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Україна</a:t>
            </a:r>
            <a:endParaRPr lang="ru-RU" sz="6000" b="1" cap="none" spc="300" dirty="0">
              <a:ln w="11430" cmpd="sng">
                <a:solidFill>
                  <a:srgbClr val="0070C0"/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3417373_264776837380700_2631254354606161920_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143372" y="0"/>
            <a:ext cx="5000628" cy="3814892"/>
          </a:xfrm>
          <a:prstGeom prst="rect">
            <a:avLst/>
          </a:prstGeom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642910" y="571480"/>
            <a:ext cx="8143932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24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80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слова відгадки доберіть якомога більше слів близьких за значенням.</a:t>
            </a:r>
          </a:p>
          <a:p>
            <a:pPr marL="0" marR="0" lvl="0" indent="2524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80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524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800" b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Україна – Батьківщина, Вітчизна, рідна країна, рідна держава, рідний край.</a:t>
            </a:r>
            <a:endParaRPr kumimoji="0" lang="ru-RU" sz="4800" b="1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524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25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25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25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25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225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3417373_264776837380700_2631254354606161920_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143372" y="0"/>
            <a:ext cx="5000628" cy="3814892"/>
          </a:xfrm>
          <a:prstGeom prst="rect">
            <a:avLst/>
          </a:prstGeom>
        </p:spPr>
      </p:pic>
      <p:pic>
        <p:nvPicPr>
          <p:cNvPr id="6" name="Рисунок 5" descr="ктр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072330" y="2857496"/>
            <a:ext cx="2071670" cy="36019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8643967" cy="60631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cap="none" spc="0" dirty="0" err="1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Сенкан</a:t>
            </a:r>
            <a:endParaRPr lang="uk-UA" sz="5400" b="1" cap="none" spc="0" dirty="0" smtClean="0">
              <a:ln w="12700">
                <a:solidFill>
                  <a:srgbClr val="0070C0"/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uk-UA" sz="4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Україна</a:t>
            </a: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Велика, багата, рідна, чудова.</a:t>
            </a: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Чарує, квітне, розвивається.</a:t>
            </a: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Батьківщина, держава, рідний край.</a:t>
            </a: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Немає кращої ніде землі.</a:t>
            </a: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5400" b="1" cap="none" spc="0" dirty="0">
              <a:ln w="12700">
                <a:solidFill>
                  <a:srgbClr val="0070C0"/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3417373_264776837380700_2631254354606161920_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143372" y="0"/>
            <a:ext cx="5000628" cy="38148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71538" y="928670"/>
            <a:ext cx="69830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Вправа</a:t>
            </a:r>
            <a:r>
              <a:rPr lang="ru-RU" sz="5400" b="1" cap="none" spc="0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«</a:t>
            </a:r>
            <a:r>
              <a:rPr lang="ru-RU" sz="5400" b="1" cap="none" spc="0" dirty="0" err="1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Мікрофон</a:t>
            </a:r>
            <a:r>
              <a:rPr lang="ru-RU" sz="5400" b="1" cap="none" spc="0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</a:t>
            </a:r>
            <a:endParaRPr lang="ru-RU" sz="5400" b="1" cap="none" spc="0" dirty="0">
              <a:ln w="12700">
                <a:solidFill>
                  <a:srgbClr val="0070C0"/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Рисунок 5" descr="Рис 02-06 Знак вопроса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3661" y="4157661"/>
            <a:ext cx="2700339" cy="270033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00034" y="2071678"/>
            <a:ext cx="7925567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rgbClr val="0070C0"/>
                  </a:solidFill>
                  <a:prstDash val="solid"/>
                  <a:miter lim="800000"/>
                </a:ln>
                <a:solidFill>
                  <a:schemeClr val="bg2">
                    <a:lumMod val="2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Для </a:t>
            </a:r>
            <a:r>
              <a:rPr lang="ru-RU" sz="5400" b="1" cap="none" spc="300" dirty="0" err="1" smtClean="0">
                <a:ln w="11430" cmpd="sng">
                  <a:solidFill>
                    <a:srgbClr val="0070C0"/>
                  </a:solidFill>
                  <a:prstDash val="solid"/>
                  <a:miter lim="800000"/>
                </a:ln>
                <a:solidFill>
                  <a:schemeClr val="bg2">
                    <a:lumMod val="2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чого</a:t>
            </a:r>
            <a:r>
              <a:rPr lang="ru-RU" sz="5400" b="1" cap="none" spc="300" dirty="0" smtClean="0">
                <a:ln w="11430" cmpd="sng">
                  <a:solidFill>
                    <a:srgbClr val="0070C0"/>
                  </a:solidFill>
                  <a:prstDash val="solid"/>
                  <a:miter lim="800000"/>
                </a:ln>
                <a:solidFill>
                  <a:schemeClr val="bg2">
                    <a:lumMod val="2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треба</a:t>
            </a:r>
          </a:p>
          <a:p>
            <a:pPr algn="ctr"/>
            <a:r>
              <a:rPr lang="ru-RU" sz="5400" b="1" cap="none" spc="300" dirty="0" smtClean="0">
                <a:ln w="11430" cmpd="sng">
                  <a:solidFill>
                    <a:srgbClr val="0070C0"/>
                  </a:solidFill>
                  <a:prstDash val="solid"/>
                  <a:miter lim="800000"/>
                </a:ln>
                <a:solidFill>
                  <a:schemeClr val="bg2">
                    <a:lumMod val="2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ru-RU" sz="5400" b="1" cap="none" spc="300" dirty="0" err="1" smtClean="0">
                <a:ln w="11430" cmpd="sng">
                  <a:solidFill>
                    <a:srgbClr val="0070C0"/>
                  </a:solidFill>
                  <a:prstDash val="solid"/>
                  <a:miter lim="800000"/>
                </a:ln>
                <a:solidFill>
                  <a:schemeClr val="bg2">
                    <a:lumMod val="2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добирати</a:t>
            </a:r>
            <a:r>
              <a:rPr lang="ru-RU" sz="5400" b="1" cap="none" spc="300" dirty="0" smtClean="0">
                <a:ln w="11430" cmpd="sng">
                  <a:solidFill>
                    <a:srgbClr val="0070C0"/>
                  </a:solidFill>
                  <a:prstDash val="solid"/>
                  <a:miter lim="800000"/>
                </a:ln>
                <a:solidFill>
                  <a:schemeClr val="bg2">
                    <a:lumMod val="2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ru-RU" sz="5400" b="1" cap="none" spc="300" dirty="0" err="1" smtClean="0">
                <a:ln w="11430" cmpd="sng">
                  <a:solidFill>
                    <a:srgbClr val="0070C0"/>
                  </a:solidFill>
                  <a:prstDash val="solid"/>
                  <a:miter lim="800000"/>
                </a:ln>
                <a:solidFill>
                  <a:schemeClr val="bg2">
                    <a:lumMod val="2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близькі</a:t>
            </a:r>
            <a:r>
              <a:rPr lang="ru-RU" sz="5400" b="1" cap="none" spc="300" dirty="0" smtClean="0">
                <a:ln w="11430" cmpd="sng">
                  <a:solidFill>
                    <a:srgbClr val="0070C0"/>
                  </a:solidFill>
                  <a:prstDash val="solid"/>
                  <a:miter lim="800000"/>
                </a:ln>
                <a:solidFill>
                  <a:schemeClr val="bg2">
                    <a:lumMod val="2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</a:p>
          <a:p>
            <a:pPr algn="ctr"/>
            <a:r>
              <a:rPr lang="ru-RU" sz="5400" b="1" cap="none" spc="300" dirty="0" smtClean="0">
                <a:ln w="11430" cmpd="sng">
                  <a:solidFill>
                    <a:srgbClr val="0070C0"/>
                  </a:solidFill>
                  <a:prstDash val="solid"/>
                  <a:miter lim="800000"/>
                </a:ln>
                <a:solidFill>
                  <a:schemeClr val="bg2">
                    <a:lumMod val="2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за </a:t>
            </a:r>
            <a:r>
              <a:rPr lang="ru-RU" sz="5400" b="1" cap="none" spc="300" dirty="0" err="1" smtClean="0">
                <a:ln w="11430" cmpd="sng">
                  <a:solidFill>
                    <a:srgbClr val="0070C0"/>
                  </a:solidFill>
                  <a:prstDash val="solid"/>
                  <a:miter lim="800000"/>
                </a:ln>
                <a:solidFill>
                  <a:schemeClr val="bg2">
                    <a:lumMod val="2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значенням</a:t>
            </a:r>
            <a:r>
              <a:rPr lang="ru-RU" sz="5400" b="1" cap="none" spc="300" dirty="0" smtClean="0">
                <a:ln w="11430" cmpd="sng">
                  <a:solidFill>
                    <a:srgbClr val="0070C0"/>
                  </a:solidFill>
                  <a:prstDash val="solid"/>
                  <a:miter lim="800000"/>
                </a:ln>
                <a:solidFill>
                  <a:schemeClr val="bg2">
                    <a:lumMod val="2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слова?</a:t>
            </a:r>
            <a:endParaRPr lang="ru-RU" sz="5400" b="1" cap="none" spc="300" dirty="0">
              <a:ln w="11430" cmpd="sng">
                <a:solidFill>
                  <a:srgbClr val="0070C0"/>
                </a:solidFill>
                <a:prstDash val="solid"/>
                <a:miter lim="800000"/>
              </a:ln>
              <a:solidFill>
                <a:schemeClr val="bg2">
                  <a:lumMod val="2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3417373_264776837380700_2631254354606161920_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143372" y="0"/>
            <a:ext cx="5000628" cy="38148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00166" y="1357298"/>
            <a:ext cx="629371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Дякую за увагу!</a:t>
            </a:r>
          </a:p>
          <a:p>
            <a:pPr algn="ctr"/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59</TotalTime>
  <Words>290</Words>
  <Application>Microsoft Office PowerPoint</Application>
  <PresentationFormat>Экран (4:3)</PresentationFormat>
  <Paragraphs>53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Lucida Sans Unicode</vt:lpstr>
      <vt:lpstr>Times New Roman</vt:lpstr>
      <vt:lpstr>Verdana</vt:lpstr>
      <vt:lpstr>Wingdings 2</vt:lpstr>
      <vt:lpstr>Wingdings 3</vt:lpstr>
      <vt:lpstr>Открытая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Инна</dc:creator>
  <cp:lastModifiedBy>valentina</cp:lastModifiedBy>
  <cp:revision>8</cp:revision>
  <dcterms:created xsi:type="dcterms:W3CDTF">2017-12-17T16:55:21Z</dcterms:created>
  <dcterms:modified xsi:type="dcterms:W3CDTF">2020-04-25T10:23:59Z</dcterms:modified>
</cp:coreProperties>
</file>