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70" r:id="rId14"/>
    <p:sldId id="272" r:id="rId15"/>
    <p:sldId id="273" r:id="rId16"/>
    <p:sldId id="274" r:id="rId17"/>
    <p:sldId id="279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1242"/>
    <a:srgbClr val="9A26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306" y="11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486201-7609-411D-8D80-192CC49E754A}" type="doc">
      <dgm:prSet loTypeId="urn:microsoft.com/office/officeart/2005/8/layout/venn1" loCatId="relationship" qsTypeId="urn:microsoft.com/office/officeart/2005/8/quickstyle/simple1#1" qsCatId="simple" csTypeId="urn:microsoft.com/office/officeart/2005/8/colors/accent1_2#1" csCatId="accent1" phldr="1"/>
      <dgm:spPr/>
    </dgm:pt>
    <dgm:pt modelId="{1919A0E6-6472-4450-9F9E-2CA154768AA6}">
      <dgm:prSet phldrT="[Текст]"/>
      <dgm:spPr/>
      <dgm:t>
        <a:bodyPr/>
        <a:lstStyle/>
        <a:p>
          <a:r>
            <a:rPr lang="uk-UA" b="1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uk-UA" b="1" dirty="0" err="1" smtClean="0">
              <a:latin typeface="Times New Roman" pitchFamily="18" charset="0"/>
              <a:cs typeface="Times New Roman" pitchFamily="18" charset="0"/>
            </a:rPr>
            <a:t>Пм</a:t>
          </a:r>
          <a:r>
            <a:rPr lang="uk-UA" b="1" dirty="0" smtClean="0">
              <a:latin typeface="Times New Roman" pitchFamily="18" charset="0"/>
              <a:cs typeface="Times New Roman" pitchFamily="18" charset="0"/>
            </a:rPr>
            <a:t>»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04A1419E-773A-4E0A-953E-6346E556C019}" type="parTrans" cxnId="{26645B58-AA97-4CA4-9419-D66493ACC88E}">
      <dgm:prSet/>
      <dgm:spPr/>
      <dgm:t>
        <a:bodyPr/>
        <a:lstStyle/>
        <a:p>
          <a:endParaRPr lang="ru-RU"/>
        </a:p>
      </dgm:t>
    </dgm:pt>
    <dgm:pt modelId="{85E56429-12D2-4261-8141-795CE6D4FEAF}" type="sibTrans" cxnId="{26645B58-AA97-4CA4-9419-D66493ACC88E}">
      <dgm:prSet/>
      <dgm:spPr/>
      <dgm:t>
        <a:bodyPr/>
        <a:lstStyle/>
        <a:p>
          <a:endParaRPr lang="ru-RU"/>
        </a:p>
      </dgm:t>
    </dgm:pt>
    <dgm:pt modelId="{AB3FBA8F-43C5-4EBB-BD36-6F31B2E9AF99}">
      <dgm:prSet phldrT="[Текст]"/>
      <dgm:spPr/>
      <dgm:t>
        <a:bodyPr/>
        <a:lstStyle/>
        <a:p>
          <a:r>
            <a:rPr lang="uk-UA" b="1" dirty="0" smtClean="0">
              <a:latin typeface="Times New Roman" pitchFamily="18" charset="0"/>
              <a:cs typeface="Times New Roman" pitchFamily="18" charset="0"/>
            </a:rPr>
            <a:t>- Д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62DD246F-0D76-46D4-BCC6-796AB40468DF}" type="parTrans" cxnId="{4C8B767E-C0B8-42A5-87A9-FFD313E924B8}">
      <dgm:prSet/>
      <dgm:spPr/>
      <dgm:t>
        <a:bodyPr/>
        <a:lstStyle/>
        <a:p>
          <a:endParaRPr lang="ru-RU"/>
        </a:p>
      </dgm:t>
    </dgm:pt>
    <dgm:pt modelId="{034466D7-BB85-45B4-AAE4-8239E0714867}" type="sibTrans" cxnId="{4C8B767E-C0B8-42A5-87A9-FFD313E924B8}">
      <dgm:prSet/>
      <dgm:spPr/>
      <dgm:t>
        <a:bodyPr/>
        <a:lstStyle/>
        <a:p>
          <a:endParaRPr lang="ru-RU"/>
        </a:p>
      </dgm:t>
    </dgm:pt>
    <dgm:pt modelId="{CBB3893A-ABDB-49A1-862E-A1D2D048BFD7}" type="pres">
      <dgm:prSet presAssocID="{94486201-7609-411D-8D80-192CC49E754A}" presName="compositeShape" presStyleCnt="0">
        <dgm:presLayoutVars>
          <dgm:chMax val="7"/>
          <dgm:dir/>
          <dgm:resizeHandles val="exact"/>
        </dgm:presLayoutVars>
      </dgm:prSet>
      <dgm:spPr/>
    </dgm:pt>
    <dgm:pt modelId="{5675B0A8-7FA4-42B7-A952-7AAF600B8C5D}" type="pres">
      <dgm:prSet presAssocID="{1919A0E6-6472-4450-9F9E-2CA154768AA6}" presName="circ1" presStyleLbl="vennNode1" presStyleIdx="0" presStyleCnt="2" custScaleX="115154" custScaleY="98318"/>
      <dgm:spPr/>
      <dgm:t>
        <a:bodyPr/>
        <a:lstStyle/>
        <a:p>
          <a:endParaRPr lang="ru-RU"/>
        </a:p>
      </dgm:t>
    </dgm:pt>
    <dgm:pt modelId="{98C7DB49-377C-4921-BE10-98B99E419E0F}" type="pres">
      <dgm:prSet presAssocID="{1919A0E6-6472-4450-9F9E-2CA154768AA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BB2FC5-1F12-4E93-AD55-003CBE1D3285}" type="pres">
      <dgm:prSet presAssocID="{AB3FBA8F-43C5-4EBB-BD36-6F31B2E9AF99}" presName="circ2" presStyleLbl="vennNode1" presStyleIdx="1" presStyleCnt="2" custScaleX="111489" custScaleY="98488" custLinFactNeighborX="1792" custLinFactNeighborY="-85"/>
      <dgm:spPr/>
      <dgm:t>
        <a:bodyPr/>
        <a:lstStyle/>
        <a:p>
          <a:endParaRPr lang="ru-RU"/>
        </a:p>
      </dgm:t>
    </dgm:pt>
    <dgm:pt modelId="{A46A3CE0-A657-47EF-B5A1-84CA3B23BB65}" type="pres">
      <dgm:prSet presAssocID="{AB3FBA8F-43C5-4EBB-BD36-6F31B2E9AF9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1374CE-7F89-4EE3-979F-0B7E94D64178}" type="presOf" srcId="{94486201-7609-411D-8D80-192CC49E754A}" destId="{CBB3893A-ABDB-49A1-862E-A1D2D048BFD7}" srcOrd="0" destOrd="0" presId="urn:microsoft.com/office/officeart/2005/8/layout/venn1"/>
    <dgm:cxn modelId="{4C8B767E-C0B8-42A5-87A9-FFD313E924B8}" srcId="{94486201-7609-411D-8D80-192CC49E754A}" destId="{AB3FBA8F-43C5-4EBB-BD36-6F31B2E9AF99}" srcOrd="1" destOrd="0" parTransId="{62DD246F-0D76-46D4-BCC6-796AB40468DF}" sibTransId="{034466D7-BB85-45B4-AAE4-8239E0714867}"/>
    <dgm:cxn modelId="{F3505A86-D051-431F-9D7D-FA53776BAE6C}" type="presOf" srcId="{1919A0E6-6472-4450-9F9E-2CA154768AA6}" destId="{98C7DB49-377C-4921-BE10-98B99E419E0F}" srcOrd="1" destOrd="0" presId="urn:microsoft.com/office/officeart/2005/8/layout/venn1"/>
    <dgm:cxn modelId="{E9DE25EB-8452-4CA0-8C82-A166CFA4E670}" type="presOf" srcId="{AB3FBA8F-43C5-4EBB-BD36-6F31B2E9AF99}" destId="{A46A3CE0-A657-47EF-B5A1-84CA3B23BB65}" srcOrd="1" destOrd="0" presId="urn:microsoft.com/office/officeart/2005/8/layout/venn1"/>
    <dgm:cxn modelId="{26645B58-AA97-4CA4-9419-D66493ACC88E}" srcId="{94486201-7609-411D-8D80-192CC49E754A}" destId="{1919A0E6-6472-4450-9F9E-2CA154768AA6}" srcOrd="0" destOrd="0" parTransId="{04A1419E-773A-4E0A-953E-6346E556C019}" sibTransId="{85E56429-12D2-4261-8141-795CE6D4FEAF}"/>
    <dgm:cxn modelId="{AE551CAB-A691-44BE-87C4-5D69A08948FA}" type="presOf" srcId="{1919A0E6-6472-4450-9F9E-2CA154768AA6}" destId="{5675B0A8-7FA4-42B7-A952-7AAF600B8C5D}" srcOrd="0" destOrd="0" presId="urn:microsoft.com/office/officeart/2005/8/layout/venn1"/>
    <dgm:cxn modelId="{29F8AE36-A923-4F9D-807B-3DA0E1F60DF4}" type="presOf" srcId="{AB3FBA8F-43C5-4EBB-BD36-6F31B2E9AF99}" destId="{99BB2FC5-1F12-4E93-AD55-003CBE1D3285}" srcOrd="0" destOrd="0" presId="urn:microsoft.com/office/officeart/2005/8/layout/venn1"/>
    <dgm:cxn modelId="{3B96BEDF-ADA9-4B05-8C1A-BB6A1585BB15}" type="presParOf" srcId="{CBB3893A-ABDB-49A1-862E-A1D2D048BFD7}" destId="{5675B0A8-7FA4-42B7-A952-7AAF600B8C5D}" srcOrd="0" destOrd="0" presId="urn:microsoft.com/office/officeart/2005/8/layout/venn1"/>
    <dgm:cxn modelId="{F78231A8-0BEF-4D00-8E77-AD9EA01AE564}" type="presParOf" srcId="{CBB3893A-ABDB-49A1-862E-A1D2D048BFD7}" destId="{98C7DB49-377C-4921-BE10-98B99E419E0F}" srcOrd="1" destOrd="0" presId="urn:microsoft.com/office/officeart/2005/8/layout/venn1"/>
    <dgm:cxn modelId="{A3EC4938-2BCC-42AF-97A1-F034B8CC0DE5}" type="presParOf" srcId="{CBB3893A-ABDB-49A1-862E-A1D2D048BFD7}" destId="{99BB2FC5-1F12-4E93-AD55-003CBE1D3285}" srcOrd="2" destOrd="0" presId="urn:microsoft.com/office/officeart/2005/8/layout/venn1"/>
    <dgm:cxn modelId="{30464132-6E5F-4EBC-B36E-2C3829F15B5D}" type="presParOf" srcId="{CBB3893A-ABDB-49A1-862E-A1D2D048BFD7}" destId="{A46A3CE0-A657-47EF-B5A1-84CA3B23BB65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A9F1-28FD-4086-A438-AD7CE7E3C74B}" type="datetimeFigureOut">
              <a:rPr lang="ru-RU"/>
              <a:pPr>
                <a:defRPr/>
              </a:pPr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F0A49-301F-4260-9BEF-582E8B07EC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C23B9-FD06-4E57-B99E-3AE7B4E2B440}" type="datetimeFigureOut">
              <a:rPr lang="ru-RU"/>
              <a:pPr>
                <a:defRPr/>
              </a:pPr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9D4E7-7728-4CF6-9CC9-E593A95830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C17DD-ED83-4655-BAE2-2C4BE6B009DA}" type="datetimeFigureOut">
              <a:rPr lang="ru-RU"/>
              <a:pPr>
                <a:defRPr/>
              </a:pPr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0877C-0910-40FF-8EB6-87F1D09EBC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888AB-5CD5-4D75-AB4A-6CC4E63B6F87}" type="datetimeFigureOut">
              <a:rPr lang="ru-RU"/>
              <a:pPr>
                <a:defRPr/>
              </a:pPr>
              <a:t>22.04.2020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38BF4-3358-4C52-9634-12631F8B94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DE623-FA23-4D21-91C5-150330AC926F}" type="datetimeFigureOut">
              <a:rPr lang="ru-RU"/>
              <a:pPr>
                <a:defRPr/>
              </a:pPr>
              <a:t>22.04.2020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21F7C-5A23-4618-8115-D546FE172F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195E6-A88A-4EDA-9D11-E49B5EF0762A}" type="datetimeFigureOut">
              <a:rPr lang="ru-RU"/>
              <a:pPr>
                <a:defRPr/>
              </a:pPr>
              <a:t>22.04.2020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8C8B0-5602-41F5-B1EC-C873D6C523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E1C18-8165-4AD9-A4AC-DD30B75019D6}" type="datetimeFigureOut">
              <a:rPr lang="ru-RU"/>
              <a:pPr>
                <a:defRPr/>
              </a:pPr>
              <a:t>22.04.2020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A699E-42B4-4A92-B4BD-3F0D158054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F3C9E-D2B2-4B12-B3AB-A498983BE65F}" type="datetimeFigureOut">
              <a:rPr lang="ru-RU"/>
              <a:pPr>
                <a:defRPr/>
              </a:pPr>
              <a:t>22.04.2020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043C8-AE8A-43E0-BFA3-19379E3FAD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F9F50-FFB8-4BBC-ACD5-2362FC9566FE}" type="datetimeFigureOut">
              <a:rPr lang="ru-RU"/>
              <a:pPr>
                <a:defRPr/>
              </a:pPr>
              <a:t>22.04.2020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A41DF-AFB3-4C36-8D79-E8547B11B6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82FB3-16CA-4916-AB05-D8A3526D0B4A}" type="datetimeFigureOut">
              <a:rPr lang="ru-RU"/>
              <a:pPr>
                <a:defRPr/>
              </a:pPr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34E1A-7461-4D56-9C15-F9BBC0D0D1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4502F-49D2-473A-87EA-9209C26B15FE}" type="datetimeFigureOut">
              <a:rPr lang="ru-RU"/>
              <a:pPr>
                <a:defRPr/>
              </a:pPr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BB51E-DC78-4C11-8674-66286C1E75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50000">
              <a:srgbClr val="9CB86E"/>
            </a:gs>
            <a:gs pos="100000">
              <a:srgbClr val="156B13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AE8CEA-797A-44C4-B73C-AFE7C2E55B4C}" type="datetimeFigureOut">
              <a:rPr lang="ru-RU"/>
              <a:pPr>
                <a:defRPr/>
              </a:pPr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79000C-4B33-4774-8A11-9609B2BDC4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2643182"/>
            <a:ext cx="7776864" cy="1470025"/>
          </a:xfrm>
        </p:spPr>
        <p:txBody>
          <a:bodyPr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алог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Тире при </a:t>
            </a:r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діалозі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4" descr="C:\Documents and Settings\Учитель\Рабочий стол\орнаменти\Gimn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4356100" cy="213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315" name="Группа 13"/>
          <p:cNvGrpSpPr>
            <a:grpSpLocks/>
          </p:cNvGrpSpPr>
          <p:nvPr/>
        </p:nvGrpSpPr>
        <p:grpSpPr bwMode="auto">
          <a:xfrm>
            <a:off x="0" y="5857875"/>
            <a:ext cx="9144000" cy="1000125"/>
            <a:chOff x="2" y="5857890"/>
            <a:chExt cx="9143998" cy="1000111"/>
          </a:xfrm>
        </p:grpSpPr>
        <p:pic>
          <p:nvPicPr>
            <p:cNvPr id="13316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892989" y="4964903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7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3464724" y="4964905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8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6036492" y="4964903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9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 b="50000"/>
            <a:stretch>
              <a:fillRect/>
            </a:stretch>
          </p:blipFill>
          <p:spPr bwMode="auto">
            <a:xfrm rot="-5400000">
              <a:off x="7947425" y="5661425"/>
              <a:ext cx="1000109" cy="1393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" name="TextBox 2"/>
          <p:cNvSpPr txBox="1"/>
          <p:nvPr/>
        </p:nvSpPr>
        <p:spPr>
          <a:xfrm>
            <a:off x="107504" y="5013176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Виконав</a:t>
            </a:r>
            <a:r>
              <a:rPr lang="en-US" dirty="0" smtClean="0"/>
              <a:t>: </a:t>
            </a:r>
            <a:r>
              <a:rPr lang="uk-UA" dirty="0" smtClean="0"/>
              <a:t>Литвин Т.М.</a:t>
            </a:r>
          </a:p>
          <a:p>
            <a:r>
              <a:rPr lang="uk-UA" dirty="0" smtClean="0"/>
              <a:t>Українська мова 5 клас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51520" y="987526"/>
            <a:ext cx="8784976" cy="5249786"/>
          </a:xfrm>
        </p:spPr>
        <p:txBody>
          <a:bodyPr rtlCol="0">
            <a:normAutofit fontScale="85000" lnSpcReduction="20000"/>
          </a:bodyPr>
          <a:lstStyle/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0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A2647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Знати</a:t>
            </a:r>
            <a:r>
              <a:rPr lang="uk-UA" sz="40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:  </a:t>
            </a:r>
          </a:p>
          <a:p>
            <a:pPr marL="0" indent="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uk-UA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uk-UA" sz="40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</a:t>
            </a:r>
            <a:r>
              <a:rPr lang="uk-UA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діалог</a:t>
            </a:r>
          </a:p>
          <a:p>
            <a:pPr marL="0" indent="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 </a:t>
            </a:r>
            <a:r>
              <a:rPr lang="uk-UA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складові діалогу</a:t>
            </a:r>
          </a:p>
          <a:p>
            <a:pPr marL="0" indent="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        розділові знаки при діалозі </a:t>
            </a:r>
            <a: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3600" dirty="0" smtClean="0">
              <a:ln w="12700">
                <a:solidFill>
                  <a:schemeClr val="tx1"/>
                </a:solidFill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b="1" u="sng" cap="all" dirty="0" err="1" smtClean="0">
                <a:ln w="127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AE1242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Уміти</a:t>
            </a:r>
            <a:r>
              <a:rPr lang="ru-RU" sz="4000" dirty="0" smtClean="0">
                <a:ln w="12700">
                  <a:solidFill>
                    <a:schemeClr val="tx1"/>
                  </a:solidFill>
                </a:ln>
                <a:solidFill>
                  <a:srgbClr val="AE124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:   </a:t>
            </a:r>
          </a:p>
          <a:p>
            <a:pPr marL="0" indent="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dirty="0" smtClean="0">
                <a:solidFill>
                  <a:srgbClr val="AE12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</a:t>
            </a:r>
            <a:r>
              <a:rPr lang="ru-RU" sz="3000" dirty="0" err="1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знаходити</a:t>
            </a: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000" dirty="0" err="1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висловлювання</a:t>
            </a: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000" dirty="0" err="1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персонажів</a:t>
            </a: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</a:t>
            </a:r>
          </a:p>
          <a:p>
            <a:pPr marL="0" indent="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		слова </a:t>
            </a:r>
            <a:r>
              <a:rPr lang="ru-RU" sz="3000" dirty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автора, </a:t>
            </a:r>
            <a:endParaRPr lang="ru-RU" sz="3000" dirty="0" smtClean="0">
              <a:ln w="12700">
                <a:solidFill>
                  <a:schemeClr val="tx1"/>
                </a:solidFill>
              </a:ln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ru-RU" sz="3000" dirty="0" err="1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ставити</a:t>
            </a: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й </a:t>
            </a:r>
            <a:r>
              <a:rPr lang="ru-RU" sz="3000" dirty="0" err="1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обґрунтовувати</a:t>
            </a: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000" dirty="0" err="1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розділові</a:t>
            </a:r>
            <a:r>
              <a:rPr lang="ru-RU" sz="3000" dirty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знаки </a:t>
            </a: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           при </a:t>
            </a:r>
            <a:r>
              <a:rPr lang="ru-RU" sz="3000" dirty="0" err="1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діалозі</a:t>
            </a: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</a:t>
            </a:r>
          </a:p>
          <a:p>
            <a:pPr marL="0" indent="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правильно </a:t>
            </a:r>
            <a:r>
              <a:rPr lang="ru-RU" sz="3000" dirty="0" err="1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інтонувати</a:t>
            </a: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000" dirty="0" err="1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речення</a:t>
            </a: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lang="ru-RU" sz="3900" dirty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3900" dirty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3900" dirty="0" smtClean="0">
              <a:ln w="12700">
                <a:solidFill>
                  <a:schemeClr val="tx1"/>
                </a:solidFill>
              </a:ln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4338" name="Группа 14"/>
          <p:cNvGrpSpPr>
            <a:grpSpLocks/>
          </p:cNvGrpSpPr>
          <p:nvPr/>
        </p:nvGrpSpPr>
        <p:grpSpPr bwMode="auto">
          <a:xfrm>
            <a:off x="0" y="5857875"/>
            <a:ext cx="9144000" cy="1000125"/>
            <a:chOff x="2" y="5857890"/>
            <a:chExt cx="9143998" cy="1000111"/>
          </a:xfrm>
        </p:grpSpPr>
        <p:pic>
          <p:nvPicPr>
            <p:cNvPr id="14344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892989" y="4964903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5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3464724" y="4964905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6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6036492" y="4964903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7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 b="50000"/>
            <a:stretch>
              <a:fillRect/>
            </a:stretch>
          </p:blipFill>
          <p:spPr bwMode="auto">
            <a:xfrm rot="-5400000">
              <a:off x="7947425" y="5661425"/>
              <a:ext cx="1000109" cy="1393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339" name="Группа 19"/>
          <p:cNvGrpSpPr>
            <a:grpSpLocks/>
          </p:cNvGrpSpPr>
          <p:nvPr/>
        </p:nvGrpSpPr>
        <p:grpSpPr bwMode="auto">
          <a:xfrm>
            <a:off x="-107950" y="-12700"/>
            <a:ext cx="9144000" cy="1000125"/>
            <a:chOff x="2" y="5857890"/>
            <a:chExt cx="9143998" cy="1000111"/>
          </a:xfrm>
        </p:grpSpPr>
        <p:pic>
          <p:nvPicPr>
            <p:cNvPr id="14340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892989" y="4964903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1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3464724" y="4964905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2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6036492" y="4964903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3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 b="50000"/>
            <a:stretch>
              <a:fillRect/>
            </a:stretch>
          </p:blipFill>
          <p:spPr bwMode="auto">
            <a:xfrm rot="-5400000">
              <a:off x="7947425" y="5661425"/>
              <a:ext cx="1000109" cy="1393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050" y="0"/>
            <a:ext cx="914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6988" y="5732463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83568" y="2564904"/>
            <a:ext cx="802194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uk-UA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алог</a:t>
            </a: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Тире при </a:t>
            </a: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діалозі</a:t>
            </a: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38300"/>
            <a:ext cx="8856662" cy="4525963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0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˗</a:t>
            </a:r>
            <a:r>
              <a:rPr lang="uk-UA" sz="40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Чого ви плачете, тату? – питає дочка.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13" y="0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1113" y="5661025"/>
            <a:ext cx="9144001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90713"/>
            <a:ext cx="8435975" cy="4525962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36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˗ О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сь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пан дав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тобі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десяток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варених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яєць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та казав,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щоб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ти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посадила на них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квочку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та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щоб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вона за одну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ніч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вилупила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й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вигодувала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курчата, а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ти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щоб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спекла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їх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йому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на </a:t>
            </a:r>
            <a:r>
              <a:rPr lang="ru-RU" sz="3600" dirty="0" err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снідання</a:t>
            </a: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-</a:t>
            </a: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відповідає</a:t>
            </a: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батько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b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8" y="5589588"/>
            <a:ext cx="9144001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425" y="1773238"/>
            <a:ext cx="8229600" cy="4525962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Маруся</a:t>
            </a:r>
            <a:r>
              <a:rPr lang="uk-UA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й каже:</a:t>
            </a: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— Не </a:t>
            </a:r>
            <a:r>
              <a:rPr lang="ru-RU" sz="40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журіться</a:t>
            </a: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тату, все буде </a:t>
            </a:r>
            <a:r>
              <a:rPr lang="ru-RU" sz="40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гаразд</a:t>
            </a:r>
            <a:r>
              <a:rPr lang="uk-UA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!</a:t>
            </a: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uk-UA" sz="4000" dirty="0">
                <a:solidFill>
                  <a:prstClr val="black"/>
                </a:solidFill>
                <a:ea typeface="+mj-ea"/>
                <a:cs typeface="+mj-cs"/>
              </a:rPr>
              <a:t> </a:t>
            </a:r>
            <a:r>
              <a:rPr lang="ru-RU" sz="4000" dirty="0">
                <a:solidFill>
                  <a:prstClr val="black"/>
                </a:solidFill>
                <a:ea typeface="+mj-ea"/>
                <a:cs typeface="+mj-cs"/>
              </a:rPr>
              <a:t/>
            </a:r>
            <a:br>
              <a:rPr lang="ru-RU" sz="4000" dirty="0">
                <a:solidFill>
                  <a:prstClr val="black"/>
                </a:solidFill>
                <a:ea typeface="+mj-ea"/>
                <a:cs typeface="+mj-cs"/>
              </a:rPr>
            </a:b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8"/>
            <a:ext cx="914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661025"/>
            <a:ext cx="9144001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Група  3</a:t>
            </a: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2060575"/>
            <a:ext cx="8713788" cy="4525963"/>
          </a:xfrm>
        </p:spPr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Дочка взяла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горщечок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каші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та й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каже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Понесіть,тату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оце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панові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скажіть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нехай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виоре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посіє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цю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кашу, і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вона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виросла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поспіла</a:t>
            </a:r>
            <a:r>
              <a:rPr lang="uk-UA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661025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Група  3</a:t>
            </a: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462067"/>
          </a:xfrm>
        </p:spPr>
        <p:txBody>
          <a:bodyPr rtlCol="0">
            <a:normAutofit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Запишіть речення, поставте розділові знаки. Обґрунтуйте вживання.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dirty="0" smtClean="0"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36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Косили в лузі батько та син. Малувато ми накосили сказав батько. А син йому відповідає. Кому ж тут косити: ти старий, я ще малий</a:t>
            </a:r>
            <a:r>
              <a:rPr lang="uk-UA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661025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092318" y="998628"/>
            <a:ext cx="3417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</a:t>
            </a:r>
            <a:endParaRPr lang="ru-RU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688" y="692696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r>
              <a:rPr lang="ru-RU" sz="54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Самоперевірка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48197"/>
            <a:ext cx="8964488" cy="5013176"/>
          </a:xfrm>
        </p:spPr>
        <p:txBody>
          <a:bodyPr rtlCol="0">
            <a:normAutofit fontScale="925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Косили в лузі батько та син. </a:t>
            </a:r>
            <a:endParaRPr lang="ru-RU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Малувато ми накосили, - сказав батько.</a:t>
            </a:r>
            <a:endParaRPr lang="ru-RU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 син йому відповідає:</a:t>
            </a:r>
            <a:endParaRPr lang="ru-RU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Кому ж тут косити: ти старий, я ще малий.</a:t>
            </a:r>
            <a:endParaRPr lang="ru-RU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661025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092318" y="998628"/>
            <a:ext cx="3417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</a:t>
            </a:r>
            <a:endParaRPr lang="ru-RU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688" y="692696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48197"/>
            <a:ext cx="8964488" cy="5013176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661025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092318" y="998628"/>
            <a:ext cx="3417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</a:t>
            </a:r>
            <a:endParaRPr lang="ru-RU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8925" y="2276475"/>
            <a:ext cx="8566150" cy="159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688" y="692696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48197"/>
            <a:ext cx="8964488" cy="5013176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Сіли </a:t>
            </a:r>
            <a:r>
              <a:rPr lang="uk-UA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вони обідати.</a:t>
            </a:r>
            <a:endParaRPr lang="ru-RU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Батько дивиться й говорить:</a:t>
            </a:r>
            <a:endParaRPr lang="ru-RU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˗ </a:t>
            </a:r>
            <a:r>
              <a:rPr lang="uk-UA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Ого</a:t>
            </a:r>
            <a:r>
              <a:rPr lang="uk-UA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як багато з</a:t>
            </a:r>
            <a:r>
              <a:rPr lang="en-US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їли!</a:t>
            </a:r>
            <a:endParaRPr lang="ru-RU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˗ Ти </a:t>
            </a:r>
            <a:r>
              <a:rPr lang="uk-UA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мужик і я мужик, було кому їсти, - відказує син.</a:t>
            </a:r>
            <a:endParaRPr lang="ru-RU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661025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092318" y="998628"/>
            <a:ext cx="3417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</a:t>
            </a:r>
            <a:endParaRPr lang="ru-RU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116" y="1124744"/>
            <a:ext cx="6696744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 err="1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Самоперевірка</a:t>
            </a: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688" y="692696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1147763"/>
            <a:ext cx="8964613" cy="5013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r>
              <a:rPr lang="uk-UA" sz="29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Прочитайте речення, визначте, скільки осіб бере участь у розмові.</a:t>
            </a:r>
            <a:r>
              <a:rPr lang="ru-RU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Запишіть, доповнивши кожну репліку словами автора. Поставте потрібні розділові знаки.</a:t>
            </a:r>
            <a:endParaRPr lang="ru-RU" sz="2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r>
              <a:rPr lang="uk-UA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1. Подивись на свій одяг сину. 2. Що я на ньому не бачив? 3. </a:t>
            </a:r>
            <a:r>
              <a:rPr 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Я ж тебе просила не перестрибувати через калюжу</a:t>
            </a:r>
            <a:r>
              <a:rPr lang="uk-UA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4. </a:t>
            </a:r>
            <a:r>
              <a:rPr 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А я  мамо і не перестрибну</a:t>
            </a:r>
            <a:r>
              <a:rPr lang="uk-UA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в. (</a:t>
            </a:r>
            <a:r>
              <a:rPr 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Народна творчість</a:t>
            </a:r>
            <a:r>
              <a:rPr lang="uk-UA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ru-RU" sz="2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Arial" charset="0"/>
              <a:buNone/>
            </a:pPr>
            <a:endParaRPr lang="ru-RU" sz="33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9050" y="6092825"/>
            <a:ext cx="914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092318" y="998628"/>
            <a:ext cx="3417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</a:t>
            </a:r>
            <a:endParaRPr lang="ru-RU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sp>
        <p:nvSpPr>
          <p:cNvPr id="24582" name="Прямоугольник 4"/>
          <p:cNvSpPr>
            <a:spLocks noChangeArrowheads="1"/>
          </p:cNvSpPr>
          <p:nvPr/>
        </p:nvSpPr>
        <p:spPr bwMode="auto">
          <a:xfrm>
            <a:off x="1187450" y="1125538"/>
            <a:ext cx="6696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278" y="692696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92470"/>
            <a:ext cx="8964488" cy="4729138"/>
          </a:xfrm>
        </p:spPr>
        <p:txBody>
          <a:bodyPr rtlCol="0">
            <a:normAutofit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8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ВІТРИСЬКО</a:t>
            </a:r>
            <a:endParaRPr lang="ru-RU" sz="28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Чом, вітриську, розходився, хазяйнуєш у саду?</a:t>
            </a: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— Це я в листі заблудився і дороги не знайду.</a:t>
            </a: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— А навіщо трусиш сливи 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некошену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траву?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удався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нелінивим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без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не живу!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— Ой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вітриську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робиш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шкоду!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Угамуйся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хоч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мить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Краще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геть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піду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 городу, в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чистім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полі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буду жить!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Звісив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 тину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босі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ноги, свиснув —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полягло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І за </a:t>
            </a:r>
            <a:r>
              <a:rPr lang="ru-RU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мить</a:t>
            </a:r>
            <a:r>
              <a:rPr lang="ru-RU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впродовж</a:t>
            </a:r>
            <a:r>
              <a:rPr lang="ru-RU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дороги </a:t>
            </a:r>
            <a:r>
              <a:rPr lang="ru-RU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покурівся</a:t>
            </a:r>
            <a:r>
              <a:rPr lang="ru-RU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село.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845175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092318" y="998628"/>
            <a:ext cx="3417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</a:t>
            </a:r>
            <a:endParaRPr lang="ru-RU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688" y="692696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48197"/>
            <a:ext cx="8964488" cy="5013176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661025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092318" y="998628"/>
            <a:ext cx="3417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</a:t>
            </a:r>
            <a:endParaRPr lang="ru-RU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8925" y="2276475"/>
            <a:ext cx="8566150" cy="159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688" y="692696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998538"/>
            <a:ext cx="8496300" cy="4662487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</a:pPr>
            <a:r>
              <a:rPr lang="uk-UA" sz="2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Прочитати текст, записати речення, замінивши пряму мову діалогом</a:t>
            </a:r>
            <a:endParaRPr lang="ru-RU" sz="2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Arial" charset="0"/>
              <a:buNone/>
            </a:pPr>
            <a:r>
              <a:rPr lang="uk-UA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Улітку дід Іван і йо</a:t>
            </a:r>
            <a:r>
              <a:rPr lang="ru-RU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 онук Івась пасли череду. Знайшов раз Івась палицю, що лежала в траві</a:t>
            </a:r>
            <a:r>
              <a:rPr lang="uk-UA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й сказав: «</a:t>
            </a:r>
            <a:r>
              <a:rPr lang="ru-RU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Я зроблю  батіг і поганятиму корів</a:t>
            </a:r>
            <a:r>
              <a:rPr lang="uk-UA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».«З неї можна зробити те, що душу оживляє», - мовив дід, роздивляючись палицю. </a:t>
            </a:r>
          </a:p>
          <a:p>
            <a:pPr marL="0" indent="0" algn="just" eaLnBrk="1" hangingPunct="1">
              <a:lnSpc>
                <a:spcPct val="90000"/>
              </a:lnSpc>
              <a:buFont typeface="Arial" charset="0"/>
              <a:buNone/>
            </a:pPr>
            <a:r>
              <a:rPr lang="uk-UA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(За В. Сухомлинським).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uk-UA" sz="2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uk-UA" sz="24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Зобразити схематично вживання розділових знаків у реченнях з прямою мовою.</a:t>
            </a:r>
            <a:endParaRPr lang="ru-RU" sz="2400" b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Arial" charset="0"/>
              <a:buNone/>
            </a:pPr>
            <a:endParaRPr lang="ru-RU" sz="33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949950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092318" y="998628"/>
            <a:ext cx="3417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</a:t>
            </a:r>
            <a:endParaRPr lang="ru-RU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688" y="692696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9878" y="1637084"/>
            <a:ext cx="8964488" cy="5013176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661025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092318" y="998628"/>
            <a:ext cx="3417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</a:t>
            </a:r>
            <a:endParaRPr lang="ru-RU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390773" y="985928"/>
          <a:ext cx="8280920" cy="4806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924300" y="2924175"/>
            <a:ext cx="15113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5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 а:</a:t>
            </a:r>
          </a:p>
          <a:p>
            <a:r>
              <a:rPr lang="uk-UA" sz="5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,- а.</a:t>
            </a:r>
            <a:endParaRPr lang="ru-RU" sz="36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9698" name="Содержимое 3" descr="&amp;Ocy;&amp;rcy;&amp;icy;&amp;gcy;&amp;icy;&amp;ncy;&amp;acy;&amp;lcy; - &amp;Scy;&amp;khcy;&amp;iecy;&amp;mcy;&amp;acy; &amp;vcy;&amp;ycy;&amp;shcy;&amp;icy;&amp;vcy;&amp;kcy;&amp;icy; &quot;&amp;scy;&amp;mcy;&amp;acy;&amp;jcy;&amp;lcy;-&amp;vcy;&amp;ocy;&amp;pcy;&amp;rcy;&amp;ocy;&amp;scy;&quot; - &amp;Scy;&amp;khcy;&amp;iecy;&amp;mcy;&amp;ycy; &amp;vcy;&amp;ycy;&amp;shcy;&amp;icy;&amp;vcy;&amp;kcy;&amp;icy; - nadin_falcon - &amp;Acy;&amp;vcy;&amp;tcy;&amp;ocy;&amp;rcy;&amp;ycy; - &amp;Pcy;&amp;ocy;&amp;rcy;&amp;tcy;&amp;acy;&amp;lcy; &quot;&amp;Vcy;&amp;ycy;&amp;shcy;&amp;icy;&amp;vcy;&amp;kcy;&amp;acy; &amp;kcy;&amp;rcy;&amp;iecy;&amp;scy;&amp;tcy;&amp;ocy;&amp;mcy;&quot;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</Template>
  <TotalTime>297</TotalTime>
  <Words>228</Words>
  <Application>Microsoft Office PowerPoint</Application>
  <PresentationFormat>Экран (4:3)</PresentationFormat>
  <Paragraphs>81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4</vt:lpstr>
      <vt:lpstr>Діалог. Тире при діалозі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Група  3 </vt:lpstr>
      <vt:lpstr>Група  3 </vt:lpstr>
      <vt:lpstr> Самоперевірка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Діалог. Тире при діалозі</dc:title>
  <dc:creator>W</dc:creator>
  <cp:lastModifiedBy>Admin</cp:lastModifiedBy>
  <cp:revision>36</cp:revision>
  <dcterms:created xsi:type="dcterms:W3CDTF">2014-12-01T19:36:00Z</dcterms:created>
  <dcterms:modified xsi:type="dcterms:W3CDTF">2020-04-22T05:36:46Z</dcterms:modified>
</cp:coreProperties>
</file>