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39983D-D338-4A50-9AB4-4CA4CAE4A277}" type="doc">
      <dgm:prSet loTypeId="urn:microsoft.com/office/officeart/2005/8/layout/matrix1" loCatId="matrix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0E42E2E6-AF15-4367-A6E5-D036B5714A9D}">
      <dgm:prSet phldrT="[Текст]"/>
      <dgm:spPr/>
      <dgm:t>
        <a:bodyPr/>
        <a:lstStyle/>
        <a:p>
          <a:r>
            <a:rPr lang="uk-UA" dirty="0" smtClean="0"/>
            <a:t>словосполучення</a:t>
          </a:r>
          <a:endParaRPr lang="ru-RU" dirty="0"/>
        </a:p>
      </dgm:t>
    </dgm:pt>
    <dgm:pt modelId="{EDA64BCE-A91D-4FAD-822E-6A59A7F56BD4}" type="parTrans" cxnId="{CDDD7879-0B6E-4ADC-B6A7-1B40BB4AB446}">
      <dgm:prSet/>
      <dgm:spPr/>
      <dgm:t>
        <a:bodyPr/>
        <a:lstStyle/>
        <a:p>
          <a:endParaRPr lang="ru-RU"/>
        </a:p>
      </dgm:t>
    </dgm:pt>
    <dgm:pt modelId="{B9F26EDF-ED87-40E9-A2F7-71E394D26665}" type="sibTrans" cxnId="{CDDD7879-0B6E-4ADC-B6A7-1B40BB4AB446}">
      <dgm:prSet/>
      <dgm:spPr/>
      <dgm:t>
        <a:bodyPr/>
        <a:lstStyle/>
        <a:p>
          <a:endParaRPr lang="ru-RU"/>
        </a:p>
      </dgm:t>
    </dgm:pt>
    <dgm:pt modelId="{EEC51FAC-543E-4A89-AAD3-272859BB6CE7}">
      <dgm:prSet phldrT="[Текст]"/>
      <dgm:spPr/>
      <dgm:t>
        <a:bodyPr/>
        <a:lstStyle/>
        <a:p>
          <a:r>
            <a:rPr lang="uk-UA" dirty="0" smtClean="0"/>
            <a:t>Два (три) самостійних слова</a:t>
          </a:r>
          <a:endParaRPr lang="ru-RU" dirty="0"/>
        </a:p>
      </dgm:t>
    </dgm:pt>
    <dgm:pt modelId="{2C80378B-D631-4687-B734-508D1AD0673F}" type="parTrans" cxnId="{13B4A3A4-ADC5-4761-BAB6-D6C4A9A406C7}">
      <dgm:prSet/>
      <dgm:spPr/>
      <dgm:t>
        <a:bodyPr/>
        <a:lstStyle/>
        <a:p>
          <a:endParaRPr lang="ru-RU"/>
        </a:p>
      </dgm:t>
    </dgm:pt>
    <dgm:pt modelId="{119FD204-1668-4672-8156-B60FD9D71112}" type="sibTrans" cxnId="{13B4A3A4-ADC5-4761-BAB6-D6C4A9A406C7}">
      <dgm:prSet/>
      <dgm:spPr/>
      <dgm:t>
        <a:bodyPr/>
        <a:lstStyle/>
        <a:p>
          <a:endParaRPr lang="ru-RU"/>
        </a:p>
      </dgm:t>
    </dgm:pt>
    <dgm:pt modelId="{12120A2F-30D9-4CE8-AB28-5D5A9D02F1CB}">
      <dgm:prSet phldrT="[Текст]"/>
      <dgm:spPr/>
      <dgm:t>
        <a:bodyPr/>
        <a:lstStyle/>
        <a:p>
          <a:r>
            <a:rPr lang="uk-UA" dirty="0" smtClean="0"/>
            <a:t>Одне слово є головним, а інше - залежне</a:t>
          </a:r>
          <a:endParaRPr lang="ru-RU" dirty="0"/>
        </a:p>
      </dgm:t>
    </dgm:pt>
    <dgm:pt modelId="{C8C11EF7-5D90-4AED-B950-766192ABE649}" type="parTrans" cxnId="{920C07DE-BCB6-4570-9A39-7E71F5A05E5B}">
      <dgm:prSet/>
      <dgm:spPr/>
      <dgm:t>
        <a:bodyPr/>
        <a:lstStyle/>
        <a:p>
          <a:endParaRPr lang="ru-RU"/>
        </a:p>
      </dgm:t>
    </dgm:pt>
    <dgm:pt modelId="{1F7683CF-18D0-42FB-8A26-CC36B50031FC}" type="sibTrans" cxnId="{920C07DE-BCB6-4570-9A39-7E71F5A05E5B}">
      <dgm:prSet/>
      <dgm:spPr/>
      <dgm:t>
        <a:bodyPr/>
        <a:lstStyle/>
        <a:p>
          <a:endParaRPr lang="ru-RU"/>
        </a:p>
      </dgm:t>
    </dgm:pt>
    <dgm:pt modelId="{BE0AB655-A0F7-4B90-9B4F-D70EFEA2F450}">
      <dgm:prSet phldrT="[Текст]"/>
      <dgm:spPr/>
      <dgm:t>
        <a:bodyPr/>
        <a:lstStyle/>
        <a:p>
          <a:r>
            <a:rPr lang="uk-UA" dirty="0" smtClean="0"/>
            <a:t>Слова у словосполученні </a:t>
          </a:r>
          <a:r>
            <a:rPr lang="uk-UA" dirty="0" err="1" smtClean="0"/>
            <a:t>пов</a:t>
          </a:r>
          <a:r>
            <a:rPr lang="en-US" dirty="0" smtClean="0"/>
            <a:t>’</a:t>
          </a:r>
          <a:r>
            <a:rPr lang="uk-UA" dirty="0" err="1" smtClean="0"/>
            <a:t>язані</a:t>
          </a:r>
          <a:r>
            <a:rPr lang="uk-UA" dirty="0" smtClean="0"/>
            <a:t> за змістом і граматично</a:t>
          </a:r>
          <a:endParaRPr lang="ru-RU" dirty="0"/>
        </a:p>
      </dgm:t>
    </dgm:pt>
    <dgm:pt modelId="{68AAE764-3AC9-4468-80D1-D759134A382B}" type="parTrans" cxnId="{278A3D70-19D7-4843-B978-1C5ABE90B8A0}">
      <dgm:prSet/>
      <dgm:spPr/>
      <dgm:t>
        <a:bodyPr/>
        <a:lstStyle/>
        <a:p>
          <a:endParaRPr lang="ru-RU"/>
        </a:p>
      </dgm:t>
    </dgm:pt>
    <dgm:pt modelId="{5E3FFBC0-D6BA-4909-AD7F-5AAADD1CFE6F}" type="sibTrans" cxnId="{278A3D70-19D7-4843-B978-1C5ABE90B8A0}">
      <dgm:prSet/>
      <dgm:spPr/>
      <dgm:t>
        <a:bodyPr/>
        <a:lstStyle/>
        <a:p>
          <a:endParaRPr lang="ru-RU"/>
        </a:p>
      </dgm:t>
    </dgm:pt>
    <dgm:pt modelId="{4DC5CAF9-DE15-4ED7-9DA1-746F5028CA37}">
      <dgm:prSet phldrT="[Текст]"/>
      <dgm:spPr/>
      <dgm:t>
        <a:bodyPr/>
        <a:lstStyle/>
        <a:p>
          <a:r>
            <a:rPr lang="uk-UA" dirty="0" smtClean="0"/>
            <a:t>Граматичний </a:t>
          </a:r>
          <a:r>
            <a:rPr lang="uk-UA" dirty="0" err="1" smtClean="0"/>
            <a:t>зв</a:t>
          </a:r>
          <a:r>
            <a:rPr lang="en-US" dirty="0" smtClean="0"/>
            <a:t>’</a:t>
          </a:r>
          <a:r>
            <a:rPr lang="uk-UA" dirty="0" err="1" smtClean="0"/>
            <a:t>язок</a:t>
          </a:r>
          <a:r>
            <a:rPr lang="uk-UA" dirty="0" smtClean="0"/>
            <a:t> (закінчення або закінчення і прийменник)</a:t>
          </a:r>
          <a:endParaRPr lang="ru-RU" dirty="0"/>
        </a:p>
      </dgm:t>
    </dgm:pt>
    <dgm:pt modelId="{1A35DD36-147F-4A43-A40D-2E1B32271DF7}" type="parTrans" cxnId="{C77BE17F-9792-4E11-9009-B094C42D3D11}">
      <dgm:prSet/>
      <dgm:spPr/>
      <dgm:t>
        <a:bodyPr/>
        <a:lstStyle/>
        <a:p>
          <a:endParaRPr lang="ru-RU"/>
        </a:p>
      </dgm:t>
    </dgm:pt>
    <dgm:pt modelId="{94DE810C-6170-40E3-BC43-C80250FE803D}" type="sibTrans" cxnId="{C77BE17F-9792-4E11-9009-B094C42D3D11}">
      <dgm:prSet/>
      <dgm:spPr/>
      <dgm:t>
        <a:bodyPr/>
        <a:lstStyle/>
        <a:p>
          <a:endParaRPr lang="ru-RU"/>
        </a:p>
      </dgm:t>
    </dgm:pt>
    <dgm:pt modelId="{6D365E6A-8CE6-4A7C-9DCF-29C38E51A373}" type="pres">
      <dgm:prSet presAssocID="{3D39983D-D338-4A50-9AB4-4CA4CAE4A277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1EB76F8-2322-42AF-8BBF-3083EF86EB84}" type="pres">
      <dgm:prSet presAssocID="{3D39983D-D338-4A50-9AB4-4CA4CAE4A277}" presName="matrix" presStyleCnt="0"/>
      <dgm:spPr/>
    </dgm:pt>
    <dgm:pt modelId="{D3804E39-10CB-4CA1-B763-E37D836976C6}" type="pres">
      <dgm:prSet presAssocID="{3D39983D-D338-4A50-9AB4-4CA4CAE4A277}" presName="tile1" presStyleLbl="node1" presStyleIdx="0" presStyleCnt="4" custScaleX="96751" custScaleY="93636" custLinFactNeighborX="-4999" custLinFactNeighborY="3343"/>
      <dgm:spPr/>
      <dgm:t>
        <a:bodyPr/>
        <a:lstStyle/>
        <a:p>
          <a:endParaRPr lang="ru-RU"/>
        </a:p>
      </dgm:t>
    </dgm:pt>
    <dgm:pt modelId="{7947A140-6552-4D68-B9AB-77B679D21FE1}" type="pres">
      <dgm:prSet presAssocID="{3D39983D-D338-4A50-9AB4-4CA4CAE4A277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3DAD54-CEB3-4F0C-B5C1-C793DDB33F75}" type="pres">
      <dgm:prSet presAssocID="{3D39983D-D338-4A50-9AB4-4CA4CAE4A277}" presName="tile2" presStyleLbl="node1" presStyleIdx="1" presStyleCnt="4"/>
      <dgm:spPr/>
      <dgm:t>
        <a:bodyPr/>
        <a:lstStyle/>
        <a:p>
          <a:endParaRPr lang="ru-RU"/>
        </a:p>
      </dgm:t>
    </dgm:pt>
    <dgm:pt modelId="{47DC9A98-A43A-4721-A66A-F68703206FBD}" type="pres">
      <dgm:prSet presAssocID="{3D39983D-D338-4A50-9AB4-4CA4CAE4A277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FED695-7893-427E-8B10-1946E54D8915}" type="pres">
      <dgm:prSet presAssocID="{3D39983D-D338-4A50-9AB4-4CA4CAE4A277}" presName="tile3" presStyleLbl="node1" presStyleIdx="2" presStyleCnt="4"/>
      <dgm:spPr/>
      <dgm:t>
        <a:bodyPr/>
        <a:lstStyle/>
        <a:p>
          <a:endParaRPr lang="ru-RU"/>
        </a:p>
      </dgm:t>
    </dgm:pt>
    <dgm:pt modelId="{F1C059D0-5BE7-44FD-A027-3721E6BBC072}" type="pres">
      <dgm:prSet presAssocID="{3D39983D-D338-4A50-9AB4-4CA4CAE4A277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0B4133-C54F-435C-AEF7-D08AEFF13FEE}" type="pres">
      <dgm:prSet presAssocID="{3D39983D-D338-4A50-9AB4-4CA4CAE4A277}" presName="tile4" presStyleLbl="node1" presStyleIdx="3" presStyleCnt="4"/>
      <dgm:spPr/>
      <dgm:t>
        <a:bodyPr/>
        <a:lstStyle/>
        <a:p>
          <a:endParaRPr lang="ru-RU"/>
        </a:p>
      </dgm:t>
    </dgm:pt>
    <dgm:pt modelId="{4F8FCD15-4C72-4EC8-A926-5EB3FEAC2EA2}" type="pres">
      <dgm:prSet presAssocID="{3D39983D-D338-4A50-9AB4-4CA4CAE4A277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3DF109-5020-43E6-BAB8-6BC60D82FBB2}" type="pres">
      <dgm:prSet presAssocID="{3D39983D-D338-4A50-9AB4-4CA4CAE4A277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920C07DE-BCB6-4570-9A39-7E71F5A05E5B}" srcId="{0E42E2E6-AF15-4367-A6E5-D036B5714A9D}" destId="{12120A2F-30D9-4CE8-AB28-5D5A9D02F1CB}" srcOrd="1" destOrd="0" parTransId="{C8C11EF7-5D90-4AED-B950-766192ABE649}" sibTransId="{1F7683CF-18D0-42FB-8A26-CC36B50031FC}"/>
    <dgm:cxn modelId="{13B4A3A4-ADC5-4761-BAB6-D6C4A9A406C7}" srcId="{0E42E2E6-AF15-4367-A6E5-D036B5714A9D}" destId="{EEC51FAC-543E-4A89-AAD3-272859BB6CE7}" srcOrd="0" destOrd="0" parTransId="{2C80378B-D631-4687-B734-508D1AD0673F}" sibTransId="{119FD204-1668-4672-8156-B60FD9D71112}"/>
    <dgm:cxn modelId="{278A3D70-19D7-4843-B978-1C5ABE90B8A0}" srcId="{0E42E2E6-AF15-4367-A6E5-D036B5714A9D}" destId="{BE0AB655-A0F7-4B90-9B4F-D70EFEA2F450}" srcOrd="2" destOrd="0" parTransId="{68AAE764-3AC9-4468-80D1-D759134A382B}" sibTransId="{5E3FFBC0-D6BA-4909-AD7F-5AAADD1CFE6F}"/>
    <dgm:cxn modelId="{C182D9A6-DCC6-41F5-A9D7-D79FDBF47217}" type="presOf" srcId="{0E42E2E6-AF15-4367-A6E5-D036B5714A9D}" destId="{9A3DF109-5020-43E6-BAB8-6BC60D82FBB2}" srcOrd="0" destOrd="0" presId="urn:microsoft.com/office/officeart/2005/8/layout/matrix1"/>
    <dgm:cxn modelId="{03F395BE-657F-43F4-96D8-C36F2426CE6E}" type="presOf" srcId="{12120A2F-30D9-4CE8-AB28-5D5A9D02F1CB}" destId="{B73DAD54-CEB3-4F0C-B5C1-C793DDB33F75}" srcOrd="0" destOrd="0" presId="urn:microsoft.com/office/officeart/2005/8/layout/matrix1"/>
    <dgm:cxn modelId="{A8D4891D-EE05-410E-9D12-F5365BAABD48}" type="presOf" srcId="{3D39983D-D338-4A50-9AB4-4CA4CAE4A277}" destId="{6D365E6A-8CE6-4A7C-9DCF-29C38E51A373}" srcOrd="0" destOrd="0" presId="urn:microsoft.com/office/officeart/2005/8/layout/matrix1"/>
    <dgm:cxn modelId="{058A0721-4357-4822-8D18-7939BEAB3684}" type="presOf" srcId="{BE0AB655-A0F7-4B90-9B4F-D70EFEA2F450}" destId="{41FED695-7893-427E-8B10-1946E54D8915}" srcOrd="0" destOrd="0" presId="urn:microsoft.com/office/officeart/2005/8/layout/matrix1"/>
    <dgm:cxn modelId="{43DF4257-8EC1-4DE7-91E8-E55364CE969F}" type="presOf" srcId="{EEC51FAC-543E-4A89-AAD3-272859BB6CE7}" destId="{D3804E39-10CB-4CA1-B763-E37D836976C6}" srcOrd="0" destOrd="0" presId="urn:microsoft.com/office/officeart/2005/8/layout/matrix1"/>
    <dgm:cxn modelId="{2F2AA42B-E5C7-41F8-9BC6-931E6148B415}" type="presOf" srcId="{4DC5CAF9-DE15-4ED7-9DA1-746F5028CA37}" destId="{4F8FCD15-4C72-4EC8-A926-5EB3FEAC2EA2}" srcOrd="1" destOrd="0" presId="urn:microsoft.com/office/officeart/2005/8/layout/matrix1"/>
    <dgm:cxn modelId="{11A57C4C-941C-4E49-B76C-FA8AFCEE7F87}" type="presOf" srcId="{4DC5CAF9-DE15-4ED7-9DA1-746F5028CA37}" destId="{300B4133-C54F-435C-AEF7-D08AEFF13FEE}" srcOrd="0" destOrd="0" presId="urn:microsoft.com/office/officeart/2005/8/layout/matrix1"/>
    <dgm:cxn modelId="{8C03348E-5E7F-40BE-91EA-57FC7490E820}" type="presOf" srcId="{EEC51FAC-543E-4A89-AAD3-272859BB6CE7}" destId="{7947A140-6552-4D68-B9AB-77B679D21FE1}" srcOrd="1" destOrd="0" presId="urn:microsoft.com/office/officeart/2005/8/layout/matrix1"/>
    <dgm:cxn modelId="{88B1C5B5-0CF5-43F1-BAD0-7558A6CC9605}" type="presOf" srcId="{12120A2F-30D9-4CE8-AB28-5D5A9D02F1CB}" destId="{47DC9A98-A43A-4721-A66A-F68703206FBD}" srcOrd="1" destOrd="0" presId="urn:microsoft.com/office/officeart/2005/8/layout/matrix1"/>
    <dgm:cxn modelId="{F2859D64-207C-4129-8EB1-FD0D464179B7}" type="presOf" srcId="{BE0AB655-A0F7-4B90-9B4F-D70EFEA2F450}" destId="{F1C059D0-5BE7-44FD-A027-3721E6BBC072}" srcOrd="1" destOrd="0" presId="urn:microsoft.com/office/officeart/2005/8/layout/matrix1"/>
    <dgm:cxn modelId="{CDDD7879-0B6E-4ADC-B6A7-1B40BB4AB446}" srcId="{3D39983D-D338-4A50-9AB4-4CA4CAE4A277}" destId="{0E42E2E6-AF15-4367-A6E5-D036B5714A9D}" srcOrd="0" destOrd="0" parTransId="{EDA64BCE-A91D-4FAD-822E-6A59A7F56BD4}" sibTransId="{B9F26EDF-ED87-40E9-A2F7-71E394D26665}"/>
    <dgm:cxn modelId="{C77BE17F-9792-4E11-9009-B094C42D3D11}" srcId="{0E42E2E6-AF15-4367-A6E5-D036B5714A9D}" destId="{4DC5CAF9-DE15-4ED7-9DA1-746F5028CA37}" srcOrd="3" destOrd="0" parTransId="{1A35DD36-147F-4A43-A40D-2E1B32271DF7}" sibTransId="{94DE810C-6170-40E3-BC43-C80250FE803D}"/>
    <dgm:cxn modelId="{F02FBB04-C4B0-4D32-A707-2F6E88E963A5}" type="presParOf" srcId="{6D365E6A-8CE6-4A7C-9DCF-29C38E51A373}" destId="{91EB76F8-2322-42AF-8BBF-3083EF86EB84}" srcOrd="0" destOrd="0" presId="urn:microsoft.com/office/officeart/2005/8/layout/matrix1"/>
    <dgm:cxn modelId="{3E5802D5-4FDA-49E4-A76A-F6878F30B148}" type="presParOf" srcId="{91EB76F8-2322-42AF-8BBF-3083EF86EB84}" destId="{D3804E39-10CB-4CA1-B763-E37D836976C6}" srcOrd="0" destOrd="0" presId="urn:microsoft.com/office/officeart/2005/8/layout/matrix1"/>
    <dgm:cxn modelId="{B4D2188C-D69F-49DF-8F19-A04B99769859}" type="presParOf" srcId="{91EB76F8-2322-42AF-8BBF-3083EF86EB84}" destId="{7947A140-6552-4D68-B9AB-77B679D21FE1}" srcOrd="1" destOrd="0" presId="urn:microsoft.com/office/officeart/2005/8/layout/matrix1"/>
    <dgm:cxn modelId="{6A15E664-E983-48C1-A0C3-DE55216ED16C}" type="presParOf" srcId="{91EB76F8-2322-42AF-8BBF-3083EF86EB84}" destId="{B73DAD54-CEB3-4F0C-B5C1-C793DDB33F75}" srcOrd="2" destOrd="0" presId="urn:microsoft.com/office/officeart/2005/8/layout/matrix1"/>
    <dgm:cxn modelId="{2EF721A6-90AE-41B2-B6CF-64F49BB648D9}" type="presParOf" srcId="{91EB76F8-2322-42AF-8BBF-3083EF86EB84}" destId="{47DC9A98-A43A-4721-A66A-F68703206FBD}" srcOrd="3" destOrd="0" presId="urn:microsoft.com/office/officeart/2005/8/layout/matrix1"/>
    <dgm:cxn modelId="{3B6985F3-3BDD-4755-92E7-A30C3874974E}" type="presParOf" srcId="{91EB76F8-2322-42AF-8BBF-3083EF86EB84}" destId="{41FED695-7893-427E-8B10-1946E54D8915}" srcOrd="4" destOrd="0" presId="urn:microsoft.com/office/officeart/2005/8/layout/matrix1"/>
    <dgm:cxn modelId="{8E30F6AD-32CF-4FE7-A592-A0C298442873}" type="presParOf" srcId="{91EB76F8-2322-42AF-8BBF-3083EF86EB84}" destId="{F1C059D0-5BE7-44FD-A027-3721E6BBC072}" srcOrd="5" destOrd="0" presId="urn:microsoft.com/office/officeart/2005/8/layout/matrix1"/>
    <dgm:cxn modelId="{DE435752-43D0-4557-BE7D-0265CC01B4C9}" type="presParOf" srcId="{91EB76F8-2322-42AF-8BBF-3083EF86EB84}" destId="{300B4133-C54F-435C-AEF7-D08AEFF13FEE}" srcOrd="6" destOrd="0" presId="urn:microsoft.com/office/officeart/2005/8/layout/matrix1"/>
    <dgm:cxn modelId="{2045A61D-A5EC-451B-B4C4-3F6B2DEB066B}" type="presParOf" srcId="{91EB76F8-2322-42AF-8BBF-3083EF86EB84}" destId="{4F8FCD15-4C72-4EC8-A926-5EB3FEAC2EA2}" srcOrd="7" destOrd="0" presId="urn:microsoft.com/office/officeart/2005/8/layout/matrix1"/>
    <dgm:cxn modelId="{772C0DB7-238D-498D-856D-1590BEA10ACC}" type="presParOf" srcId="{6D365E6A-8CE6-4A7C-9DCF-29C38E51A373}" destId="{9A3DF109-5020-43E6-BAB8-6BC60D82FBB2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804E39-10CB-4CA1-B763-E37D836976C6}">
      <dsp:nvSpPr>
        <dsp:cNvPr id="0" name=""/>
        <dsp:cNvSpPr/>
      </dsp:nvSpPr>
      <dsp:spPr>
        <a:xfrm rot="16200000">
          <a:off x="931072" y="-783413"/>
          <a:ext cx="2118964" cy="3981110"/>
        </a:xfrm>
        <a:prstGeom prst="round1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2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Два (три) самостійних слова</a:t>
          </a:r>
          <a:endParaRPr lang="ru-RU" sz="2000" kern="1200" dirty="0"/>
        </a:p>
      </dsp:txBody>
      <dsp:txXfrm rot="5400000">
        <a:off x="0" y="147660"/>
        <a:ext cx="3981110" cy="1589223"/>
      </dsp:txXfrm>
    </dsp:sp>
    <dsp:sp modelId="{B73DAD54-CEB3-4F0C-B5C1-C793DDB33F75}">
      <dsp:nvSpPr>
        <dsp:cNvPr id="0" name=""/>
        <dsp:cNvSpPr/>
      </dsp:nvSpPr>
      <dsp:spPr>
        <a:xfrm>
          <a:off x="4114800" y="0"/>
          <a:ext cx="4114800" cy="2262981"/>
        </a:xfrm>
        <a:prstGeom prst="round1Rect">
          <a:avLst/>
        </a:prstGeom>
        <a:gradFill rotWithShape="0">
          <a:gsLst>
            <a:gs pos="0">
              <a:schemeClr val="accent2">
                <a:hueOff val="-6721063"/>
                <a:satOff val="2923"/>
                <a:lumOff val="850"/>
                <a:alphaOff val="0"/>
                <a:shade val="15000"/>
                <a:satMod val="180000"/>
              </a:schemeClr>
            </a:gs>
            <a:gs pos="50000">
              <a:schemeClr val="accent2">
                <a:hueOff val="-6721063"/>
                <a:satOff val="2923"/>
                <a:lumOff val="850"/>
                <a:alphaOff val="0"/>
                <a:shade val="45000"/>
                <a:satMod val="170000"/>
              </a:schemeClr>
            </a:gs>
            <a:gs pos="70000">
              <a:schemeClr val="accent2">
                <a:hueOff val="-6721063"/>
                <a:satOff val="2923"/>
                <a:lumOff val="85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-6721063"/>
                <a:satOff val="2923"/>
                <a:lumOff val="85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2">
              <a:hueOff val="-6721063"/>
              <a:satOff val="2923"/>
              <a:lumOff val="85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Одне слово є головним, а інше - залежне</a:t>
          </a:r>
          <a:endParaRPr lang="ru-RU" sz="2000" kern="1200" dirty="0"/>
        </a:p>
      </dsp:txBody>
      <dsp:txXfrm>
        <a:off x="4114800" y="0"/>
        <a:ext cx="4114800" cy="1697235"/>
      </dsp:txXfrm>
    </dsp:sp>
    <dsp:sp modelId="{41FED695-7893-427E-8B10-1946E54D8915}">
      <dsp:nvSpPr>
        <dsp:cNvPr id="0" name=""/>
        <dsp:cNvSpPr/>
      </dsp:nvSpPr>
      <dsp:spPr>
        <a:xfrm rot="10800000">
          <a:off x="0" y="2262981"/>
          <a:ext cx="4114800" cy="2262981"/>
        </a:xfrm>
        <a:prstGeom prst="round1Rect">
          <a:avLst/>
        </a:prstGeom>
        <a:gradFill rotWithShape="0">
          <a:gsLst>
            <a:gs pos="0">
              <a:schemeClr val="accent2">
                <a:hueOff val="-13442126"/>
                <a:satOff val="5846"/>
                <a:lumOff val="1700"/>
                <a:alphaOff val="0"/>
                <a:shade val="15000"/>
                <a:satMod val="180000"/>
              </a:schemeClr>
            </a:gs>
            <a:gs pos="50000">
              <a:schemeClr val="accent2">
                <a:hueOff val="-13442126"/>
                <a:satOff val="5846"/>
                <a:lumOff val="1700"/>
                <a:alphaOff val="0"/>
                <a:shade val="45000"/>
                <a:satMod val="170000"/>
              </a:schemeClr>
            </a:gs>
            <a:gs pos="70000">
              <a:schemeClr val="accent2">
                <a:hueOff val="-13442126"/>
                <a:satOff val="5846"/>
                <a:lumOff val="170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-13442126"/>
                <a:satOff val="5846"/>
                <a:lumOff val="170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2">
              <a:hueOff val="-13442126"/>
              <a:satOff val="5846"/>
              <a:lumOff val="170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Слова у словосполученні </a:t>
          </a:r>
          <a:r>
            <a:rPr lang="uk-UA" sz="2000" kern="1200" dirty="0" err="1" smtClean="0"/>
            <a:t>пов</a:t>
          </a:r>
          <a:r>
            <a:rPr lang="en-US" sz="2000" kern="1200" dirty="0" smtClean="0"/>
            <a:t>’</a:t>
          </a:r>
          <a:r>
            <a:rPr lang="uk-UA" sz="2000" kern="1200" dirty="0" err="1" smtClean="0"/>
            <a:t>язані</a:t>
          </a:r>
          <a:r>
            <a:rPr lang="uk-UA" sz="2000" kern="1200" dirty="0" smtClean="0"/>
            <a:t> за змістом і граматично</a:t>
          </a:r>
          <a:endParaRPr lang="ru-RU" sz="2000" kern="1200" dirty="0"/>
        </a:p>
      </dsp:txBody>
      <dsp:txXfrm rot="10800000">
        <a:off x="0" y="2828726"/>
        <a:ext cx="4114800" cy="1697235"/>
      </dsp:txXfrm>
    </dsp:sp>
    <dsp:sp modelId="{300B4133-C54F-435C-AEF7-D08AEFF13FEE}">
      <dsp:nvSpPr>
        <dsp:cNvPr id="0" name=""/>
        <dsp:cNvSpPr/>
      </dsp:nvSpPr>
      <dsp:spPr>
        <a:xfrm rot="5400000">
          <a:off x="5040709" y="1337071"/>
          <a:ext cx="2262981" cy="4114800"/>
        </a:xfrm>
        <a:prstGeom prst="round1Rect">
          <a:avLst/>
        </a:prstGeom>
        <a:gradFill rotWithShape="0">
          <a:gsLst>
            <a:gs pos="0">
              <a:schemeClr val="accent2">
                <a:hueOff val="-20163188"/>
                <a:satOff val="8769"/>
                <a:lumOff val="2550"/>
                <a:alphaOff val="0"/>
                <a:shade val="15000"/>
                <a:satMod val="180000"/>
              </a:schemeClr>
            </a:gs>
            <a:gs pos="50000">
              <a:schemeClr val="accent2">
                <a:hueOff val="-20163188"/>
                <a:satOff val="8769"/>
                <a:lumOff val="2550"/>
                <a:alphaOff val="0"/>
                <a:shade val="45000"/>
                <a:satMod val="170000"/>
              </a:schemeClr>
            </a:gs>
            <a:gs pos="70000">
              <a:schemeClr val="accent2">
                <a:hueOff val="-20163188"/>
                <a:satOff val="8769"/>
                <a:lumOff val="255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-20163188"/>
                <a:satOff val="8769"/>
                <a:lumOff val="255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2">
              <a:hueOff val="-20163188"/>
              <a:satOff val="8769"/>
              <a:lumOff val="255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Граматичний </a:t>
          </a:r>
          <a:r>
            <a:rPr lang="uk-UA" sz="2000" kern="1200" dirty="0" err="1" smtClean="0"/>
            <a:t>зв</a:t>
          </a:r>
          <a:r>
            <a:rPr lang="en-US" sz="2000" kern="1200" dirty="0" smtClean="0"/>
            <a:t>’</a:t>
          </a:r>
          <a:r>
            <a:rPr lang="uk-UA" sz="2000" kern="1200" dirty="0" err="1" smtClean="0"/>
            <a:t>язок</a:t>
          </a:r>
          <a:r>
            <a:rPr lang="uk-UA" sz="2000" kern="1200" dirty="0" smtClean="0"/>
            <a:t> (закінчення або закінчення і прийменник)</a:t>
          </a:r>
          <a:endParaRPr lang="ru-RU" sz="2000" kern="1200" dirty="0"/>
        </a:p>
      </dsp:txBody>
      <dsp:txXfrm rot="-5400000">
        <a:off x="4114800" y="2828726"/>
        <a:ext cx="4114800" cy="1697235"/>
      </dsp:txXfrm>
    </dsp:sp>
    <dsp:sp modelId="{9A3DF109-5020-43E6-BAB8-6BC60D82FBB2}">
      <dsp:nvSpPr>
        <dsp:cNvPr id="0" name=""/>
        <dsp:cNvSpPr/>
      </dsp:nvSpPr>
      <dsp:spPr>
        <a:xfrm>
          <a:off x="2880359" y="1697235"/>
          <a:ext cx="2468880" cy="1131490"/>
        </a:xfrm>
        <a:prstGeom prst="roundRect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tint val="4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tint val="4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2">
              <a:tint val="40000"/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словосполучення</a:t>
          </a:r>
          <a:endParaRPr lang="ru-RU" sz="2000" kern="1200" dirty="0"/>
        </a:p>
      </dsp:txBody>
      <dsp:txXfrm>
        <a:off x="2935594" y="1752470"/>
        <a:ext cx="2358410" cy="10210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8B28FBB-9468-484B-97A0-32132F38E9FD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11F8A30-7558-4604-9446-F46F63579B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B28FBB-9468-484B-97A0-32132F38E9FD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1F8A30-7558-4604-9446-F46F63579B9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B28FBB-9468-484B-97A0-32132F38E9FD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1F8A30-7558-4604-9446-F46F63579B9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B28FBB-9468-484B-97A0-32132F38E9FD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1F8A30-7558-4604-9446-F46F63579B9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B28FBB-9468-484B-97A0-32132F38E9FD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1F8A30-7558-4604-9446-F46F63579B9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B28FBB-9468-484B-97A0-32132F38E9FD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1F8A30-7558-4604-9446-F46F63579B9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B28FBB-9468-484B-97A0-32132F38E9FD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1F8A30-7558-4604-9446-F46F63579B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8B28FBB-9468-484B-97A0-32132F38E9FD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1F8A30-7558-4604-9446-F46F63579B9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8B28FBB-9468-484B-97A0-32132F38E9FD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11F8A30-7558-4604-9446-F46F63579B9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B28FBB-9468-484B-97A0-32132F38E9FD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1F8A30-7558-4604-9446-F46F63579B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B28FBB-9468-484B-97A0-32132F38E9FD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1F8A30-7558-4604-9446-F46F63579B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8B28FBB-9468-484B-97A0-32132F38E9FD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11F8A30-7558-4604-9446-F46F63579B9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google.com.ua/imgres?q=%D0%BA%D0%B0%D1%80%D1%82%D0%B8%D0%BD%D0%BA%D0%B8+%D1%83%D0%BA%D1%80%D0%B0%D1%97%D0%BD%D1%81%D1%8C%D0%BA%D0%B0+%D0%BF%D0%B8%D1%81%D0%B5%D0%BC%D0%BD%D1%96%D1%81%D1%82%D1%8C&amp;um=1&amp;hl=ru&amp;sa=N&amp;biw=784&amp;bih=423&amp;tbm=isch&amp;tbnid=Mxv2mgxlPOj0DM:&amp;imgrefurl=http://www.unian.ua/news/534704-sogodni-ukrajintsi-napishut-diktant-natsionalnoji-ednosti.html&amp;docid=0rWTrZmATm2X9M&amp;imgurl=http://images.unian.net/photos/2012_11/1352436481.jpg&amp;w=220&amp;h=214&amp;ei=QMefUNSrMMzPsgbMk4GQCg&amp;zoom=1&amp;iact=hc&amp;vpx=120&amp;vpy=91&amp;dur=869&amp;hovh=171&amp;hovw=176&amp;tx=97&amp;ty=50&amp;sig=115433137386261914760&amp;page=7&amp;tbnh=144&amp;tbnw=140&amp;start=62&amp;ndsp=11&amp;ved=1t:429,r:49,s:20,i:279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988839"/>
          </a:xfrm>
          <a:solidFill>
            <a:schemeClr val="bg1"/>
          </a:solidFill>
        </p:spPr>
        <p:txBody>
          <a:bodyPr>
            <a:prstTxWarp prst="textChevronInverted">
              <a:avLst/>
            </a:prstTxWarp>
          </a:bodyPr>
          <a:lstStyle/>
          <a:p>
            <a:r>
              <a:rPr lang="uk-U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Синтаксис. </a:t>
            </a:r>
            <a:r>
              <a:rPr lang="uk-UA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</a:t>
            </a:r>
            <a:r>
              <a:rPr lang="uk-U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унктуація</a:t>
            </a:r>
            <a:endParaRPr lang="ru-RU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844824"/>
            <a:ext cx="9144000" cy="3240360"/>
          </a:xfrm>
        </p:spPr>
        <p:txBody>
          <a:bodyPr>
            <a:normAutofit/>
          </a:bodyPr>
          <a:lstStyle/>
          <a:p>
            <a:pPr algn="l"/>
            <a:r>
              <a:rPr lang="uk-UA" sz="4000" b="1" i="1" dirty="0" smtClean="0"/>
              <a:t>Словосполучення. Відмінність словосполучення від слова, його форми від речення. Головне і залежне слово в словосполученні</a:t>
            </a:r>
            <a:endParaRPr lang="ru-RU" sz="4000" b="1" i="1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5580112" y="4219097"/>
            <a:ext cx="3312367" cy="20882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5536" y="5517232"/>
            <a:ext cx="3960440" cy="92333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err="1" smtClean="0"/>
              <a:t>Виконав</a:t>
            </a:r>
            <a:r>
              <a:rPr lang="en-US" dirty="0" smtClean="0"/>
              <a:t>:</a:t>
            </a:r>
            <a:r>
              <a:rPr lang="uk-UA" dirty="0"/>
              <a:t> </a:t>
            </a:r>
            <a:r>
              <a:rPr lang="ru-RU" dirty="0" smtClean="0"/>
              <a:t>Литвин Тамара </a:t>
            </a:r>
            <a:r>
              <a:rPr lang="ru-RU" dirty="0" err="1" smtClean="0"/>
              <a:t>Микола</a:t>
            </a:r>
            <a:r>
              <a:rPr lang="uk-UA" dirty="0" err="1" smtClean="0"/>
              <a:t>ївна</a:t>
            </a:r>
            <a:r>
              <a:rPr lang="uk-UA" dirty="0" smtClean="0"/>
              <a:t> </a:t>
            </a:r>
          </a:p>
          <a:p>
            <a:r>
              <a:rPr lang="uk-UA" dirty="0" smtClean="0"/>
              <a:t>(5 клас </a:t>
            </a:r>
            <a:r>
              <a:rPr lang="ru-RU" dirty="0" err="1" smtClean="0"/>
              <a:t>укра</a:t>
            </a:r>
            <a:r>
              <a:rPr lang="uk-UA" dirty="0" err="1" smtClean="0"/>
              <a:t>їнська</a:t>
            </a:r>
            <a:r>
              <a:rPr lang="uk-UA" dirty="0" smtClean="0"/>
              <a:t> мова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6119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481328"/>
            <a:ext cx="9144000" cy="4525963"/>
          </a:xfrm>
        </p:spPr>
        <p:txBody>
          <a:bodyPr/>
          <a:lstStyle/>
          <a:p>
            <a:r>
              <a:rPr lang="uk-UA" dirty="0" smtClean="0"/>
              <a:t>ознайомити учнів з предметом вивчення синтаксису та пунктуації, розширити уявлення про словосполучення в мові, його структуру, засоби </a:t>
            </a:r>
            <a:r>
              <a:rPr lang="uk-UA" dirty="0" err="1" smtClean="0"/>
              <a:t>зв</a:t>
            </a:r>
            <a:r>
              <a:rPr lang="en-US" dirty="0" smtClean="0"/>
              <a:t>’</a:t>
            </a:r>
            <a:r>
              <a:rPr lang="uk-UA" dirty="0" err="1" smtClean="0"/>
              <a:t>язку</a:t>
            </a:r>
            <a:r>
              <a:rPr lang="uk-UA" dirty="0" smtClean="0"/>
              <a:t>; </a:t>
            </a:r>
          </a:p>
          <a:p>
            <a:r>
              <a:rPr lang="uk-UA" dirty="0"/>
              <a:t>п</a:t>
            </a:r>
            <a:r>
              <a:rPr lang="uk-UA" dirty="0" smtClean="0"/>
              <a:t>оглибити знання про головне й залежне слово;</a:t>
            </a:r>
          </a:p>
          <a:p>
            <a:r>
              <a:rPr lang="uk-UA" dirty="0"/>
              <a:t>н</a:t>
            </a:r>
            <a:r>
              <a:rPr lang="uk-UA" dirty="0" smtClean="0"/>
              <a:t>авчити відрізняти словосполучення від слова, форми слова й речення;</a:t>
            </a:r>
          </a:p>
          <a:p>
            <a:r>
              <a:rPr lang="uk-UA" dirty="0"/>
              <a:t>р</a:t>
            </a:r>
            <a:r>
              <a:rPr lang="uk-UA" dirty="0" smtClean="0"/>
              <a:t>озвивати вміння побудови словосполучень, збагачувати словниковий запас учнів.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prstTxWarp prst="textChevronInverted">
              <a:avLst/>
            </a:prstTxWarp>
            <a:normAutofit/>
          </a:bodyPr>
          <a:lstStyle/>
          <a:p>
            <a:r>
              <a:rPr lang="uk-UA" sz="4800" i="1" dirty="0" smtClean="0"/>
              <a:t>Мета:</a:t>
            </a:r>
            <a:endParaRPr lang="ru-RU" sz="4800" i="1" dirty="0"/>
          </a:p>
        </p:txBody>
      </p:sp>
      <p:pic>
        <p:nvPicPr>
          <p:cNvPr id="4" name="Рисунок 3" descr="http://t3.gstatic.com/images?q=tbn:ANd9GcT-i5koRgiVYHPUrtKjf0LweJGCn1wtA2TO3oKqfAAFoupoBq_p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941168"/>
            <a:ext cx="1333500" cy="152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0385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481328"/>
            <a:ext cx="8579296" cy="5044016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uk-UA" sz="2400" dirty="0" smtClean="0"/>
              <a:t>  </a:t>
            </a:r>
            <a:r>
              <a:rPr lang="uk-UA" sz="2800" i="1" dirty="0" smtClean="0">
                <a:solidFill>
                  <a:schemeClr val="accent4">
                    <a:lumMod val="75000"/>
                  </a:schemeClr>
                </a:solidFill>
              </a:rPr>
              <a:t>Мова – це море, в якого немає дна</a:t>
            </a:r>
          </a:p>
          <a:p>
            <a:pPr marL="109728" indent="0">
              <a:buNone/>
            </a:pPr>
            <a:r>
              <a:rPr lang="uk-UA" sz="2800" i="1" dirty="0" smtClean="0">
                <a:solidFill>
                  <a:schemeClr val="accent4">
                    <a:lumMod val="75000"/>
                  </a:schemeClr>
                </a:solidFill>
              </a:rPr>
              <a:t>  і берегів, яке багатоманітне і невичерпне.</a:t>
            </a:r>
          </a:p>
          <a:p>
            <a:pPr marL="109728" indent="0">
              <a:buNone/>
            </a:pPr>
            <a:r>
              <a:rPr lang="uk-UA" sz="2800" i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uk-UA" sz="2800" i="1" dirty="0" smtClean="0">
                <a:solidFill>
                  <a:schemeClr val="accent4">
                    <a:lumMod val="75000"/>
                  </a:schemeClr>
                </a:solidFill>
              </a:rPr>
              <a:t>                                      В.Шевчук</a:t>
            </a:r>
            <a:endParaRPr lang="ru-RU" sz="2800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prstTxWarp prst="textChevron">
              <a:avLst/>
            </a:prstTxWarp>
          </a:bodyPr>
          <a:lstStyle/>
          <a:p>
            <a:r>
              <a:rPr lang="uk-UA" i="1" dirty="0" smtClean="0"/>
              <a:t>Епіграф:</a:t>
            </a:r>
            <a:endParaRPr lang="ru-RU" i="1" dirty="0"/>
          </a:p>
        </p:txBody>
      </p:sp>
      <p:pic>
        <p:nvPicPr>
          <p:cNvPr id="1026" name="Picture 2" descr="C:\Users\User\Downloads\Zvu\521130-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284984"/>
            <a:ext cx="4392488" cy="2759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55224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090459"/>
          </a:xfrm>
        </p:spPr>
        <p:txBody>
          <a:bodyPr>
            <a:normAutofit/>
          </a:bodyPr>
          <a:lstStyle/>
          <a:p>
            <a:r>
              <a:rPr lang="uk-UA" sz="4000" i="1" dirty="0" smtClean="0"/>
              <a:t>Що таке речення?</a:t>
            </a:r>
          </a:p>
          <a:p>
            <a:r>
              <a:rPr lang="uk-UA" sz="4000" i="1" dirty="0" smtClean="0"/>
              <a:t>Із чого складається речення?</a:t>
            </a:r>
          </a:p>
          <a:p>
            <a:r>
              <a:rPr lang="uk-UA" sz="4000" i="1" dirty="0" smtClean="0"/>
              <a:t>Чим словосполучення відрізняється від слова?</a:t>
            </a:r>
            <a:endParaRPr lang="ru-RU" sz="4000" i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uk-UA" i="1" dirty="0" smtClean="0"/>
              <a:t>                 Бесіда</a:t>
            </a:r>
            <a:endParaRPr lang="ru-RU" i="1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6804247" y="0"/>
            <a:ext cx="1940055" cy="25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34195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746643"/>
          </a:xfrm>
        </p:spPr>
        <p:txBody>
          <a:bodyPr/>
          <a:lstStyle/>
          <a:p>
            <a:pPr marL="109728" indent="0">
              <a:buNone/>
            </a:pPr>
            <a:r>
              <a:rPr lang="uk-UA" dirty="0" smtClean="0"/>
              <a:t>                       </a:t>
            </a:r>
          </a:p>
          <a:p>
            <a:pPr marL="109728" indent="0">
              <a:buNone/>
            </a:pPr>
            <a:r>
              <a:rPr lang="uk-UA" dirty="0"/>
              <a:t> </a:t>
            </a:r>
            <a:r>
              <a:rPr lang="uk-UA" dirty="0" smtClean="0"/>
              <a:t>                      * </a:t>
            </a:r>
            <a:r>
              <a:rPr lang="uk-UA" b="1" i="1" dirty="0" smtClean="0"/>
              <a:t>ряба</a:t>
            </a:r>
          </a:p>
          <a:p>
            <a:pPr marL="109728" indent="0">
              <a:buNone/>
            </a:pPr>
            <a:r>
              <a:rPr lang="uk-UA" b="1" i="1" dirty="0" smtClean="0"/>
              <a:t>Мова               * мелодійна</a:t>
            </a:r>
          </a:p>
          <a:p>
            <a:pPr marL="109728" indent="0">
              <a:buNone/>
            </a:pPr>
            <a:r>
              <a:rPr lang="uk-UA" b="1" i="1" dirty="0"/>
              <a:t> </a:t>
            </a:r>
            <a:r>
              <a:rPr lang="uk-UA" b="1" i="1" dirty="0" smtClean="0"/>
              <a:t>                      * благозвучна</a:t>
            </a:r>
          </a:p>
          <a:p>
            <a:pPr marL="109728" indent="0">
              <a:buNone/>
            </a:pPr>
            <a:endParaRPr lang="uk-UA" b="1" i="1" dirty="0"/>
          </a:p>
          <a:p>
            <a:pPr>
              <a:buFontTx/>
              <a:buChar char="-"/>
            </a:pPr>
            <a:r>
              <a:rPr lang="uk-UA" b="1" i="1" dirty="0" smtClean="0"/>
              <a:t>З якими словами можна поєднати слово «мова»?</a:t>
            </a:r>
          </a:p>
          <a:p>
            <a:pPr>
              <a:buFontTx/>
              <a:buChar char="-"/>
            </a:pPr>
            <a:r>
              <a:rPr lang="uk-UA" b="1" i="1" dirty="0" smtClean="0"/>
              <a:t>Чи можна сказати «ряба мова»?</a:t>
            </a:r>
          </a:p>
          <a:p>
            <a:pPr>
              <a:buFontTx/>
              <a:buChar char="-"/>
            </a:pPr>
            <a:r>
              <a:rPr lang="uk-UA" b="1" i="1" dirty="0" smtClean="0"/>
              <a:t>Чи можна поєднати слова «мелодійна» і «мова»? Відповідь </a:t>
            </a:r>
            <a:r>
              <a:rPr lang="uk-UA" b="1" i="1" dirty="0" err="1" smtClean="0"/>
              <a:t>обгрунтуйте</a:t>
            </a:r>
            <a:r>
              <a:rPr lang="uk-UA" b="1" i="1" dirty="0" smtClean="0"/>
              <a:t>.</a:t>
            </a:r>
            <a:endParaRPr lang="ru-RU" b="1" i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747464"/>
            <a:ext cx="8229600" cy="28803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6660232" y="476672"/>
            <a:ext cx="1944216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15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sz="4000" dirty="0" smtClean="0"/>
          </a:p>
          <a:p>
            <a:r>
              <a:rPr lang="uk-UA" sz="4000" dirty="0" smtClean="0"/>
              <a:t>Пролітав … над морем.</a:t>
            </a:r>
          </a:p>
          <a:p>
            <a:r>
              <a:rPr lang="uk-UA" sz="4000" dirty="0" smtClean="0"/>
              <a:t>Зорі світлими очима… на нас.</a:t>
            </a:r>
          </a:p>
          <a:p>
            <a:endParaRPr lang="uk-UA" sz="4000" dirty="0"/>
          </a:p>
          <a:p>
            <a:endParaRPr lang="uk-UA" dirty="0" smtClean="0"/>
          </a:p>
          <a:p>
            <a:r>
              <a:rPr lang="uk-UA" sz="3600" b="1" i="1" dirty="0" smtClean="0"/>
              <a:t>Довідка: З неба дивляться; буйний вітер.</a:t>
            </a:r>
            <a:endParaRPr lang="ru-RU" sz="3600" b="1" i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prstTxWarp prst="textChevron">
              <a:avLst/>
            </a:prstTxWarp>
          </a:bodyPr>
          <a:lstStyle/>
          <a:p>
            <a:r>
              <a:rPr lang="uk-UA" dirty="0" smtClean="0"/>
              <a:t>Творче конструювання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7183435" y="3429000"/>
            <a:ext cx="1925960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07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9627855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 «Я – лінгвіст»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8401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298371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uk-UA" sz="2400" dirty="0" smtClean="0"/>
              <a:t>Як парость виноградної лози, </a:t>
            </a:r>
            <a:r>
              <a:rPr lang="uk-UA" sz="2400" b="1" i="1" dirty="0" smtClean="0"/>
              <a:t>плекайте мову.</a:t>
            </a:r>
          </a:p>
          <a:p>
            <a:pPr marL="109728" indent="0">
              <a:buNone/>
            </a:pPr>
            <a:r>
              <a:rPr lang="uk-UA" sz="2400" dirty="0" smtClean="0"/>
              <a:t>Пильно й ненастанно </a:t>
            </a:r>
            <a:r>
              <a:rPr lang="uk-UA" sz="2400" b="1" i="1" dirty="0" smtClean="0"/>
              <a:t>політь бур</a:t>
            </a:r>
            <a:r>
              <a:rPr lang="en-US" sz="2400" b="1" i="1" dirty="0" smtClean="0"/>
              <a:t>’</a:t>
            </a:r>
            <a:r>
              <a:rPr lang="uk-UA" sz="2400" b="1" i="1" dirty="0" err="1" smtClean="0"/>
              <a:t>ян</a:t>
            </a:r>
            <a:r>
              <a:rPr lang="uk-UA" sz="2400" b="1" i="1" dirty="0" smtClean="0"/>
              <a:t>.</a:t>
            </a:r>
          </a:p>
          <a:p>
            <a:pPr marL="109728" indent="0">
              <a:buNone/>
            </a:pPr>
            <a:r>
              <a:rPr lang="uk-UA" sz="2400" dirty="0" smtClean="0"/>
              <a:t>Чистіша від сльози вона хай буде.</a:t>
            </a:r>
          </a:p>
          <a:p>
            <a:pPr marL="109728" indent="0">
              <a:buNone/>
            </a:pPr>
            <a:r>
              <a:rPr lang="uk-UA" sz="2400" dirty="0" smtClean="0"/>
              <a:t>Вірно і слухняно нехай вона щоразу служить вам…</a:t>
            </a:r>
          </a:p>
          <a:p>
            <a:pPr marL="109728" indent="0">
              <a:buNone/>
            </a:pPr>
            <a:r>
              <a:rPr lang="uk-UA" sz="2400" dirty="0"/>
              <a:t> </a:t>
            </a:r>
            <a:r>
              <a:rPr lang="uk-UA" sz="2400" dirty="0" smtClean="0"/>
              <a:t>                              М.Рильський</a:t>
            </a:r>
          </a:p>
          <a:p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2400" dirty="0" smtClean="0"/>
              <a:t>Випишіть виділені словосполучення , розберіть їх за будовою, над головними словами вкажіть частину мови.</a:t>
            </a:r>
            <a:endParaRPr lang="ru-RU" sz="2400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7380312" y="1196752"/>
            <a:ext cx="1763688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91366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4400" dirty="0" smtClean="0"/>
              <a:t>Торф</a:t>
            </a:r>
            <a:r>
              <a:rPr lang="en-US" sz="4400" dirty="0" smtClean="0"/>
              <a:t>’</a:t>
            </a:r>
            <a:r>
              <a:rPr lang="uk-UA" sz="4400" dirty="0" err="1" smtClean="0"/>
              <a:t>яне</a:t>
            </a:r>
            <a:r>
              <a:rPr lang="uk-UA" sz="4400" dirty="0" smtClean="0"/>
              <a:t> болото</a:t>
            </a:r>
          </a:p>
          <a:p>
            <a:r>
              <a:rPr lang="uk-UA" sz="4400" dirty="0"/>
              <a:t>т</a:t>
            </a:r>
            <a:r>
              <a:rPr lang="uk-UA" sz="4400" dirty="0" smtClean="0"/>
              <a:t>ьмяний колір</a:t>
            </a:r>
          </a:p>
          <a:p>
            <a:r>
              <a:rPr lang="uk-UA" sz="4400" dirty="0"/>
              <a:t>м</a:t>
            </a:r>
            <a:r>
              <a:rPr lang="uk-UA" sz="4400" dirty="0" smtClean="0"/>
              <a:t>авпячий хвіст </a:t>
            </a:r>
          </a:p>
          <a:p>
            <a:r>
              <a:rPr lang="uk-UA" sz="4400" dirty="0" smtClean="0"/>
              <a:t>морквяний сік</a:t>
            </a:r>
            <a:endParaRPr lang="ru-RU" sz="4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i="1" dirty="0" smtClean="0"/>
              <a:t>Виділіть головне й залежне слово у словосполученнях</a:t>
            </a:r>
            <a:endParaRPr lang="ru-RU" i="1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6228184" y="2924944"/>
            <a:ext cx="2448272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845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018451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uk-UA" sz="3600" dirty="0" smtClean="0"/>
              <a:t>Я такий же, як знак розділовий,</a:t>
            </a:r>
          </a:p>
          <a:p>
            <a:pPr marL="109728" indent="0">
              <a:buNone/>
            </a:pPr>
            <a:r>
              <a:rPr lang="uk-UA" sz="3600" dirty="0" smtClean="0"/>
              <a:t>І відомий шкільній дітворі.</a:t>
            </a:r>
          </a:p>
          <a:p>
            <a:pPr marL="109728" indent="0">
              <a:buNone/>
            </a:pPr>
            <a:r>
              <a:rPr lang="uk-UA" sz="3600" dirty="0" smtClean="0"/>
              <a:t>Та в словах української мови</a:t>
            </a:r>
          </a:p>
          <a:p>
            <a:pPr marL="109728" indent="0">
              <a:buNone/>
            </a:pPr>
            <a:r>
              <a:rPr lang="uk-UA" sz="3600" dirty="0" smtClean="0"/>
              <a:t>Я пишусь не внизу, а вгорі.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i="1" dirty="0" smtClean="0"/>
              <a:t>Орфографічна хвилинка</a:t>
            </a:r>
            <a:endParaRPr lang="ru-RU" i="1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7092280" y="3789040"/>
            <a:ext cx="1835696" cy="199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45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0943172"/>
              </p:ext>
            </p:extLst>
          </p:nvPr>
        </p:nvGraphicFramePr>
        <p:xfrm>
          <a:off x="457200" y="1481138"/>
          <a:ext cx="8229600" cy="389207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43200"/>
                <a:gridCol w="2743200"/>
                <a:gridCol w="2743200"/>
              </a:tblGrid>
              <a:tr h="1946039">
                <a:tc>
                  <a:txBody>
                    <a:bodyPr/>
                    <a:lstStyle/>
                    <a:p>
                      <a:r>
                        <a:rPr lang="uk-UA" sz="3200" dirty="0" err="1" smtClean="0"/>
                        <a:t>Св</a:t>
                      </a:r>
                      <a:r>
                        <a:rPr lang="uk-UA" sz="3200" dirty="0" smtClean="0"/>
                        <a:t>…</a:t>
                      </a:r>
                      <a:r>
                        <a:rPr lang="uk-UA" sz="3200" dirty="0" err="1" smtClean="0"/>
                        <a:t>ято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3200" dirty="0" err="1" smtClean="0"/>
                        <a:t>Цв</a:t>
                      </a:r>
                      <a:r>
                        <a:rPr lang="uk-UA" sz="3200" dirty="0" smtClean="0"/>
                        <a:t>…</a:t>
                      </a:r>
                      <a:r>
                        <a:rPr lang="uk-UA" sz="3200" dirty="0" err="1" smtClean="0"/>
                        <a:t>ях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3200" dirty="0" err="1" smtClean="0"/>
                        <a:t>Медв</a:t>
                      </a:r>
                      <a:r>
                        <a:rPr lang="uk-UA" sz="3200" dirty="0" smtClean="0"/>
                        <a:t>…</a:t>
                      </a:r>
                      <a:r>
                        <a:rPr lang="uk-UA" sz="3200" dirty="0" err="1" smtClean="0"/>
                        <a:t>яний</a:t>
                      </a:r>
                      <a:endParaRPr lang="ru-RU" sz="3200" dirty="0"/>
                    </a:p>
                  </a:txBody>
                  <a:tcPr/>
                </a:tc>
              </a:tr>
              <a:tr h="1946039">
                <a:tc>
                  <a:txBody>
                    <a:bodyPr/>
                    <a:lstStyle/>
                    <a:p>
                      <a:r>
                        <a:rPr lang="uk-UA" sz="3200" dirty="0" smtClean="0"/>
                        <a:t>Верф…ю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3200" dirty="0" err="1" smtClean="0"/>
                        <a:t>Сузір</a:t>
                      </a:r>
                      <a:r>
                        <a:rPr lang="uk-UA" sz="3200" dirty="0" smtClean="0"/>
                        <a:t>…я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3200" dirty="0" smtClean="0"/>
                        <a:t>Бур…як</a:t>
                      </a:r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i="1" dirty="0" smtClean="0"/>
              <a:t>Поясніть правопис слів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577910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3600" dirty="0" smtClean="0"/>
              <a:t>Відчиняти (книжку, двері, очі).</a:t>
            </a:r>
          </a:p>
          <a:p>
            <a:r>
              <a:rPr lang="uk-UA" sz="3600" dirty="0" smtClean="0"/>
              <a:t>Заплющувати (вікно, очі).</a:t>
            </a:r>
          </a:p>
          <a:p>
            <a:r>
              <a:rPr lang="uk-UA" sz="3600" dirty="0" smtClean="0"/>
              <a:t>(Гарна, вродлива, мальовнича) хустка.</a:t>
            </a:r>
          </a:p>
          <a:p>
            <a:r>
              <a:rPr lang="uk-UA" sz="3600" dirty="0" smtClean="0"/>
              <a:t>(Увага, турбота, допомога) про людей.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2800" i="1" dirty="0" smtClean="0"/>
              <a:t>          </a:t>
            </a:r>
            <a:r>
              <a:rPr lang="uk-UA" sz="2800" i="1" dirty="0"/>
              <a:t>Т</a:t>
            </a:r>
            <a:r>
              <a:rPr lang="uk-UA" sz="2800" i="1" dirty="0" smtClean="0"/>
              <a:t>ворче конструювання</a:t>
            </a:r>
            <a:br>
              <a:rPr lang="uk-UA" sz="2800" i="1" dirty="0" smtClean="0"/>
            </a:br>
            <a:r>
              <a:rPr lang="uk-UA" sz="2800" i="1" dirty="0" smtClean="0"/>
              <a:t>Утворіть словосполучення, добираючи з дужок потрібні за змістом слова.</a:t>
            </a:r>
            <a:endParaRPr lang="ru-RU" sz="2800" i="1" dirty="0"/>
          </a:p>
        </p:txBody>
      </p:sp>
      <p:pic>
        <p:nvPicPr>
          <p:cNvPr id="4" name="rg_hi" descr="http://t2.gstatic.com/images?q=tbn:ANd9GcQyC9cHAVopperNxBNbRZoviyO-HtZHBJM6PLUnJVXHRDqVBTdxXA8f1hrwSQ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581128"/>
            <a:ext cx="2808312" cy="20162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103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3600" dirty="0" smtClean="0"/>
              <a:t>Мова (яка?) …</a:t>
            </a:r>
          </a:p>
          <a:p>
            <a:r>
              <a:rPr lang="uk-UA" sz="3600" dirty="0" smtClean="0"/>
              <a:t>Любов (до чого?) …</a:t>
            </a:r>
          </a:p>
          <a:p>
            <a:r>
              <a:rPr lang="uk-UA" sz="3600" dirty="0" smtClean="0"/>
              <a:t>Говорити (як?) …</a:t>
            </a:r>
          </a:p>
          <a:p>
            <a:r>
              <a:rPr lang="uk-UA" sz="3600" dirty="0" smtClean="0"/>
              <a:t>Вивчення (чого?) …</a:t>
            </a:r>
          </a:p>
          <a:p>
            <a:r>
              <a:rPr lang="uk-UA" sz="3600" dirty="0" smtClean="0"/>
              <a:t>Учитися (як?) …</a:t>
            </a:r>
          </a:p>
          <a:p>
            <a:r>
              <a:rPr lang="uk-UA" sz="3600" dirty="0" smtClean="0"/>
              <a:t>Любити (що?) …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2800" dirty="0" smtClean="0"/>
              <a:t>               </a:t>
            </a:r>
            <a:r>
              <a:rPr lang="uk-UA" sz="2800" i="1" dirty="0" smtClean="0"/>
              <a:t>Творче конструювання</a:t>
            </a: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dirty="0" smtClean="0"/>
              <a:t>             Складіть словосполучення</a:t>
            </a:r>
            <a:br>
              <a:rPr lang="uk-UA" sz="2800" dirty="0" smtClean="0"/>
            </a:br>
            <a:endParaRPr lang="ru-RU" sz="2800" dirty="0"/>
          </a:p>
        </p:txBody>
      </p:sp>
      <p:pic>
        <p:nvPicPr>
          <p:cNvPr id="4" name="Picture 4" descr="C:\Documents and Settings\zhenya\Рабочий стол\крутяк\Творча робота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692696"/>
            <a:ext cx="2357438" cy="213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91371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88</TotalTime>
  <Words>408</Words>
  <Application>Microsoft Office PowerPoint</Application>
  <PresentationFormat>Экран (4:3)</PresentationFormat>
  <Paragraphs>73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Открытая</vt:lpstr>
      <vt:lpstr>Синтаксис. Пунктуація</vt:lpstr>
      <vt:lpstr>Мета:</vt:lpstr>
      <vt:lpstr>Епіграф:</vt:lpstr>
      <vt:lpstr>                 Бесіда</vt:lpstr>
      <vt:lpstr>Презентация PowerPoint</vt:lpstr>
      <vt:lpstr>Творче конструювання</vt:lpstr>
      <vt:lpstr>        «Я – лінгвіст»</vt:lpstr>
      <vt:lpstr>Випишіть виділені словосполучення , розберіть їх за будовою, над головними словами вкажіть частину мови.</vt:lpstr>
      <vt:lpstr>Виділіть головне й залежне слово у словосполученнях</vt:lpstr>
      <vt:lpstr>Орфографічна хвилинка</vt:lpstr>
      <vt:lpstr>Поясніть правопис слів</vt:lpstr>
      <vt:lpstr>          Творче конструювання Утворіть словосполучення, добираючи з дужок потрібні за змістом слова.</vt:lpstr>
      <vt:lpstr>               Творче конструювання              Складіть словосполучення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Синтаксис. Пунктуація</dc:title>
  <dc:creator>User</dc:creator>
  <cp:lastModifiedBy>Admin</cp:lastModifiedBy>
  <cp:revision>11</cp:revision>
  <dcterms:created xsi:type="dcterms:W3CDTF">2013-10-06T16:09:29Z</dcterms:created>
  <dcterms:modified xsi:type="dcterms:W3CDTF">2020-03-28T08:36:20Z</dcterms:modified>
</cp:coreProperties>
</file>