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4" r:id="rId3"/>
    <p:sldId id="265" r:id="rId4"/>
    <p:sldId id="258" r:id="rId5"/>
    <p:sldId id="266" r:id="rId6"/>
    <p:sldId id="267" r:id="rId7"/>
    <p:sldId id="263" r:id="rId8"/>
    <p:sldId id="268" r:id="rId9"/>
    <p:sldId id="259" r:id="rId10"/>
    <p:sldId id="274" r:id="rId11"/>
    <p:sldId id="270" r:id="rId12"/>
    <p:sldId id="271" r:id="rId13"/>
    <p:sldId id="272" r:id="rId14"/>
    <p:sldId id="273" r:id="rId15"/>
    <p:sldId id="260" r:id="rId16"/>
    <p:sldId id="26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2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5357-FF83-403D-83B3-A35592976F02}" type="datetimeFigureOut">
              <a:rPr lang="ru-RU" smtClean="0"/>
              <a:pPr/>
              <a:t>30.03.2020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8EEE87-231A-41D7-8164-00D2F00006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split orient="vert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5357-FF83-403D-83B3-A35592976F02}" type="datetimeFigureOut">
              <a:rPr lang="ru-RU" smtClean="0"/>
              <a:pPr/>
              <a:t>30.03.2020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38EEE87-231A-41D7-8164-00D2F00006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split orient="vert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5357-FF83-403D-83B3-A35592976F02}" type="datetimeFigureOut">
              <a:rPr lang="ru-RU" smtClean="0"/>
              <a:pPr/>
              <a:t>30.03.2020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8EEE87-231A-41D7-8164-00D2F00006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split orient="vert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377D5357-FF83-403D-83B3-A35592976F02}" type="datetimeFigureOut">
              <a:rPr lang="ru-RU" smtClean="0"/>
              <a:pPr/>
              <a:t>30.03.2020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EE87-231A-41D7-8164-00D2F00006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split orient="vert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5357-FF83-403D-83B3-A35592976F02}" type="datetimeFigureOut">
              <a:rPr lang="ru-RU" smtClean="0"/>
              <a:pPr/>
              <a:t>30.03.2020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38EEE87-231A-41D7-8164-00D2F00006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split orient="vert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5357-FF83-403D-83B3-A35592976F02}" type="datetimeFigureOut">
              <a:rPr lang="ru-RU" smtClean="0"/>
              <a:pPr/>
              <a:t>30.03.2020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38EEE87-231A-41D7-8164-00D2F000068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split orient="vert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5357-FF83-403D-83B3-A35592976F02}" type="datetimeFigureOut">
              <a:rPr lang="ru-RU" smtClean="0"/>
              <a:pPr/>
              <a:t>30.03.2020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8EEE87-231A-41D7-8164-00D2F000068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split orient="vert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8EEE87-231A-41D7-8164-00D2F00006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5357-FF83-403D-83B3-A35592976F02}" type="datetimeFigureOut">
              <a:rPr lang="ru-RU" smtClean="0"/>
              <a:pPr/>
              <a:t>30.03.2020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split orient="vert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38EEE87-231A-41D7-8164-00D2F00006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77D5357-FF83-403D-83B3-A35592976F02}" type="datetimeFigureOut">
              <a:rPr lang="ru-RU" smtClean="0"/>
              <a:pPr/>
              <a:t>30.03.2020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split orient="vert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5357-FF83-403D-83B3-A35592976F02}" type="datetimeFigureOut">
              <a:rPr lang="ru-RU" smtClean="0"/>
              <a:pPr/>
              <a:t>30.03.2020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EE87-231A-41D7-8164-00D2F000068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split orient="vert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38EEE87-231A-41D7-8164-00D2F00006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5357-FF83-403D-83B3-A35592976F02}" type="datetimeFigureOut">
              <a:rPr lang="ru-RU" smtClean="0"/>
              <a:pPr/>
              <a:t>30.03.2020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split orient="vert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77D5357-FF83-403D-83B3-A35592976F02}" type="datetimeFigureOut">
              <a:rPr lang="ru-RU" smtClean="0"/>
              <a:pPr/>
              <a:t>30.03.2020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8EEE87-231A-41D7-8164-00D2F00006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plit orient="vert"/>
    <p:sndAc>
      <p:stSnd>
        <p:snd r:embed="rId13" name="chimes.wav"/>
      </p:stSnd>
    </p:sndAc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534400" cy="758952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Past Simple Tense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170" name="Picture 2" descr="O:\~VSA~\с дисков\мои картинки\school\6b5ea2e3685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6300" y="1428736"/>
            <a:ext cx="4457700" cy="482917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 bwMode="auto">
          <a:xfrm>
            <a:off x="2928926" y="2143116"/>
            <a:ext cx="2214562" cy="428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n-US" sz="2000" b="1" smtClean="0">
                <a:solidFill>
                  <a:schemeClr val="bg1"/>
                </a:solidFill>
                <a:latin typeface="Times New Roman" pitchFamily="18" charset="0"/>
              </a:rPr>
              <a:t>pptcloud.ru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33333E-6 L -0.55556 0.002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42852"/>
            <a:ext cx="82296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Remember!</a:t>
            </a:r>
            <a:endParaRPr lang="ru-RU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71480"/>
            <a:ext cx="20542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Простое </a:t>
            </a:r>
            <a:r>
              <a:rPr lang="ru-RU" sz="3600" dirty="0" smtClean="0"/>
              <a:t>прошедш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ее время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9933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kumimoji="0" lang="ru-RU" sz="4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9933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sz="4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9933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33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33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Past Simple Tense</a:t>
            </a:r>
            <a: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33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обозначает действия, которые</a:t>
            </a:r>
            <a:r>
              <a:rPr kumimoji="0" lang="ru-RU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произошли в прошлом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534400" cy="75895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Remember !</a:t>
            </a:r>
            <a:endParaRPr lang="ru-RU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7224" y="1428736"/>
            <a:ext cx="7481535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Правильно говорить о том, </a:t>
            </a:r>
          </a:p>
          <a:p>
            <a:r>
              <a:rPr lang="ru-RU" sz="4400" dirty="0" smtClean="0"/>
              <a:t>что действие произошло</a:t>
            </a:r>
          </a:p>
          <a:p>
            <a:r>
              <a:rPr lang="ru-RU" sz="4400" dirty="0" smtClean="0"/>
              <a:t>в прошлом тебе помогут </a:t>
            </a:r>
          </a:p>
          <a:p>
            <a:r>
              <a:rPr lang="ru-RU" sz="4400" dirty="0" smtClean="0"/>
              <a:t>глаголы во </a:t>
            </a:r>
            <a:r>
              <a:rPr lang="en-US" sz="4400" dirty="0" smtClean="0"/>
              <a:t>II </a:t>
            </a:r>
            <a:r>
              <a:rPr lang="ru-RU" sz="4400" dirty="0" smtClean="0"/>
              <a:t>форме</a:t>
            </a:r>
            <a:endParaRPr lang="ru-RU" sz="4400" dirty="0"/>
          </a:p>
        </p:txBody>
      </p:sp>
      <p:pic>
        <p:nvPicPr>
          <p:cNvPr id="8194" name="Picture 2" descr="O:\~VSA~\рисунки\fbe91c498e9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4429132"/>
            <a:ext cx="2214578" cy="2198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214290"/>
            <a:ext cx="2054225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928794" y="857232"/>
            <a:ext cx="65758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   Все глаголы делятся на </a:t>
            </a:r>
          </a:p>
          <a:p>
            <a:r>
              <a:rPr lang="ru-RU" sz="4000" dirty="0" smtClean="0"/>
              <a:t>правильные и неправильные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2786058"/>
            <a:ext cx="3815532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         правильные</a:t>
            </a:r>
            <a:endParaRPr lang="en-US" sz="2400" dirty="0" smtClean="0"/>
          </a:p>
          <a:p>
            <a:r>
              <a:rPr lang="en-US" sz="4000" dirty="0" smtClean="0"/>
              <a:t>like – lik</a:t>
            </a:r>
            <a:r>
              <a:rPr lang="en-US" sz="4000" dirty="0" smtClean="0">
                <a:solidFill>
                  <a:srgbClr val="FF0000"/>
                </a:solidFill>
              </a:rPr>
              <a:t>ed </a:t>
            </a:r>
          </a:p>
          <a:p>
            <a:r>
              <a:rPr lang="en-US" sz="4000" dirty="0" smtClean="0"/>
              <a:t>watch – watch</a:t>
            </a:r>
            <a:r>
              <a:rPr lang="en-US" sz="4000" dirty="0" smtClean="0">
                <a:solidFill>
                  <a:srgbClr val="FF0000"/>
                </a:solidFill>
              </a:rPr>
              <a:t>ed</a:t>
            </a:r>
            <a:r>
              <a:rPr lang="en-US" sz="4000" dirty="0" smtClean="0"/>
              <a:t> </a:t>
            </a:r>
          </a:p>
          <a:p>
            <a:r>
              <a:rPr lang="en-US" sz="4000" dirty="0"/>
              <a:t>p</a:t>
            </a:r>
            <a:r>
              <a:rPr lang="en-US" sz="4000" dirty="0" smtClean="0"/>
              <a:t>lay – play</a:t>
            </a:r>
            <a:r>
              <a:rPr lang="en-US" sz="4000" dirty="0" smtClean="0">
                <a:solidFill>
                  <a:srgbClr val="FF0000"/>
                </a:solidFill>
              </a:rPr>
              <a:t>ed</a:t>
            </a:r>
            <a:r>
              <a:rPr lang="en-US" sz="4000" dirty="0" smtClean="0"/>
              <a:t> </a:t>
            </a:r>
          </a:p>
          <a:p>
            <a:r>
              <a:rPr lang="en-US" sz="4000" dirty="0"/>
              <a:t>c</a:t>
            </a:r>
            <a:r>
              <a:rPr lang="en-US" sz="4000" dirty="0" smtClean="0"/>
              <a:t>ount – count</a:t>
            </a:r>
            <a:r>
              <a:rPr lang="en-US" sz="4000" dirty="0" smtClean="0">
                <a:solidFill>
                  <a:srgbClr val="FF0000"/>
                </a:solidFill>
              </a:rPr>
              <a:t>ed 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3504" y="2786058"/>
            <a:ext cx="3126882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      неправильные</a:t>
            </a:r>
          </a:p>
          <a:p>
            <a:r>
              <a:rPr lang="en-US" sz="4000" dirty="0" smtClean="0"/>
              <a:t>sleep – </a:t>
            </a:r>
            <a:r>
              <a:rPr lang="en-US" sz="4000" b="1" dirty="0" smtClean="0">
                <a:solidFill>
                  <a:srgbClr val="FF0000"/>
                </a:solidFill>
              </a:rPr>
              <a:t>slept </a:t>
            </a:r>
          </a:p>
          <a:p>
            <a:r>
              <a:rPr lang="en-US" sz="4000" dirty="0"/>
              <a:t>s</a:t>
            </a:r>
            <a:r>
              <a:rPr lang="en-US" sz="4000" dirty="0" smtClean="0"/>
              <a:t>wim – </a:t>
            </a:r>
            <a:r>
              <a:rPr lang="en-US" sz="4000" b="1" dirty="0" smtClean="0">
                <a:solidFill>
                  <a:srgbClr val="FF0000"/>
                </a:solidFill>
              </a:rPr>
              <a:t>swam</a:t>
            </a:r>
            <a:r>
              <a:rPr lang="en-US" sz="4000" dirty="0" smtClean="0"/>
              <a:t> </a:t>
            </a:r>
          </a:p>
          <a:p>
            <a:r>
              <a:rPr lang="en-US" sz="4000" dirty="0" smtClean="0"/>
              <a:t>go – </a:t>
            </a:r>
            <a:r>
              <a:rPr lang="en-US" sz="4000" b="1" dirty="0" smtClean="0">
                <a:solidFill>
                  <a:srgbClr val="FF0000"/>
                </a:solidFill>
              </a:rPr>
              <a:t>went </a:t>
            </a:r>
          </a:p>
          <a:p>
            <a:r>
              <a:rPr lang="en-US" sz="4000" dirty="0"/>
              <a:t>h</a:t>
            </a:r>
            <a:r>
              <a:rPr lang="en-US" sz="4000" dirty="0" smtClean="0"/>
              <a:t>ave – </a:t>
            </a:r>
            <a:r>
              <a:rPr lang="en-US" sz="4000" b="1" dirty="0" smtClean="0">
                <a:solidFill>
                  <a:srgbClr val="FF0000"/>
                </a:solidFill>
              </a:rPr>
              <a:t>had </a:t>
            </a:r>
          </a:p>
        </p:txBody>
      </p:sp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Remember!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8662" y="1428736"/>
            <a:ext cx="729401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                 Слова-спутники </a:t>
            </a:r>
          </a:p>
          <a:p>
            <a:r>
              <a:rPr lang="ru-RU" sz="3200" dirty="0" smtClean="0"/>
              <a:t>         </a:t>
            </a:r>
            <a:r>
              <a:rPr lang="en-US" sz="3200" dirty="0" smtClean="0"/>
              <a:t>   </a:t>
            </a:r>
            <a:r>
              <a:rPr lang="ru-RU" sz="3200" dirty="0" smtClean="0"/>
              <a:t>прошедшего  времени: </a:t>
            </a:r>
          </a:p>
          <a:p>
            <a:r>
              <a:rPr lang="en-US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yesterday</a:t>
            </a:r>
            <a:r>
              <a:rPr lang="en-US" sz="3200" dirty="0" smtClean="0"/>
              <a:t>  - </a:t>
            </a:r>
            <a:r>
              <a:rPr lang="ru-RU" sz="3200" i="1" dirty="0" smtClean="0">
                <a:solidFill>
                  <a:srgbClr val="0070C0"/>
                </a:solidFill>
              </a:rPr>
              <a:t>вчера</a:t>
            </a:r>
            <a:r>
              <a:rPr lang="ru-RU" sz="3200" dirty="0" smtClean="0">
                <a:solidFill>
                  <a:srgbClr val="0070C0"/>
                </a:solidFill>
              </a:rPr>
              <a:t> </a:t>
            </a:r>
            <a:endParaRPr lang="en-US" sz="3200" dirty="0" smtClean="0">
              <a:solidFill>
                <a:srgbClr val="0070C0"/>
              </a:solidFill>
            </a:endParaRPr>
          </a:p>
          <a:p>
            <a:r>
              <a:rPr lang="en-US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the day before yesterday</a:t>
            </a:r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smtClean="0"/>
              <a:t>- </a:t>
            </a:r>
            <a:r>
              <a:rPr lang="ru-RU" sz="3200" i="1" dirty="0" smtClean="0">
                <a:solidFill>
                  <a:srgbClr val="0070C0"/>
                </a:solidFill>
              </a:rPr>
              <a:t>позавчера</a:t>
            </a:r>
            <a:endParaRPr lang="en-US" sz="3200" i="1" dirty="0" smtClean="0">
              <a:solidFill>
                <a:srgbClr val="0070C0"/>
              </a:solidFill>
            </a:endParaRPr>
          </a:p>
          <a:p>
            <a:r>
              <a:rPr lang="en-US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last month</a:t>
            </a:r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smtClean="0"/>
              <a:t>– </a:t>
            </a:r>
            <a:r>
              <a:rPr lang="ru-RU" sz="3200" i="1" dirty="0" smtClean="0">
                <a:solidFill>
                  <a:srgbClr val="0070C0"/>
                </a:solidFill>
              </a:rPr>
              <a:t>в прошлом месяце</a:t>
            </a:r>
            <a:endParaRPr lang="en-US" sz="3200" i="1" dirty="0" smtClean="0">
              <a:solidFill>
                <a:srgbClr val="0070C0"/>
              </a:solidFill>
            </a:endParaRPr>
          </a:p>
          <a:p>
            <a:r>
              <a:rPr lang="en-US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last year</a:t>
            </a:r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smtClean="0"/>
              <a:t>– </a:t>
            </a:r>
            <a:r>
              <a:rPr lang="ru-RU" sz="3200" i="1" dirty="0" smtClean="0">
                <a:solidFill>
                  <a:srgbClr val="0070C0"/>
                </a:solidFill>
              </a:rPr>
              <a:t>в прошлом году</a:t>
            </a:r>
            <a:endParaRPr lang="en-US" sz="3200" i="1" dirty="0" smtClean="0">
              <a:solidFill>
                <a:srgbClr val="0070C0"/>
              </a:solidFill>
            </a:endParaRPr>
          </a:p>
          <a:p>
            <a:r>
              <a:rPr lang="en-US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last week</a:t>
            </a:r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smtClean="0"/>
              <a:t>– </a:t>
            </a:r>
            <a:r>
              <a:rPr lang="ru-RU" sz="3200" i="1" dirty="0" smtClean="0">
                <a:solidFill>
                  <a:srgbClr val="0070C0"/>
                </a:solidFill>
              </a:rPr>
              <a:t>на прошлой неделе</a:t>
            </a:r>
            <a:endParaRPr lang="en-US" sz="3200" i="1" dirty="0" smtClean="0">
              <a:solidFill>
                <a:srgbClr val="0070C0"/>
              </a:solidFill>
            </a:endParaRPr>
          </a:p>
          <a:p>
            <a:r>
              <a:rPr lang="en-US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a year ago</a:t>
            </a:r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smtClean="0"/>
              <a:t>– </a:t>
            </a:r>
            <a:r>
              <a:rPr lang="ru-RU" sz="3200" i="1" dirty="0" smtClean="0">
                <a:solidFill>
                  <a:srgbClr val="0070C0"/>
                </a:solidFill>
              </a:rPr>
              <a:t>год назад</a:t>
            </a:r>
            <a:endParaRPr lang="en-US" sz="3200" i="1" dirty="0" smtClean="0">
              <a:solidFill>
                <a:srgbClr val="0070C0"/>
              </a:solidFill>
            </a:endParaRPr>
          </a:p>
          <a:p>
            <a:r>
              <a:rPr lang="en-US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a week ago</a:t>
            </a:r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smtClean="0"/>
              <a:t>– </a:t>
            </a:r>
            <a:r>
              <a:rPr lang="ru-RU" sz="3200" i="1" dirty="0" smtClean="0">
                <a:solidFill>
                  <a:srgbClr val="0070C0"/>
                </a:solidFill>
              </a:rPr>
              <a:t>неделю назад</a:t>
            </a:r>
            <a:endParaRPr lang="en-US" sz="3200" i="1" dirty="0" smtClean="0">
              <a:solidFill>
                <a:srgbClr val="0070C0"/>
              </a:solidFill>
            </a:endParaRPr>
          </a:p>
          <a:p>
            <a:r>
              <a:rPr lang="en-US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in 2009</a:t>
            </a:r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smtClean="0"/>
              <a:t>– </a:t>
            </a:r>
            <a:r>
              <a:rPr lang="ru-RU" sz="3200" i="1" dirty="0" smtClean="0">
                <a:solidFill>
                  <a:srgbClr val="0070C0"/>
                </a:solidFill>
              </a:rPr>
              <a:t>в 2009 году</a:t>
            </a:r>
            <a:endParaRPr lang="ru-RU" sz="3200" i="1" dirty="0">
              <a:solidFill>
                <a:srgbClr val="0070C0"/>
              </a:solidFill>
            </a:endParaRPr>
          </a:p>
        </p:txBody>
      </p:sp>
      <p:pic>
        <p:nvPicPr>
          <p:cNvPr id="5122" name="Picture 2" descr="O:\~VSA~\с дисков\мои картинки\school\ad3a789759d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14290"/>
            <a:ext cx="1859454" cy="2325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Compare: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n>
                  <a:solidFill>
                    <a:srgbClr val="002060"/>
                  </a:solidFill>
                </a:ln>
              </a:rPr>
              <a:t>I </a:t>
            </a:r>
            <a:r>
              <a:rPr lang="en-US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go</a:t>
            </a:r>
            <a:r>
              <a:rPr lang="en-US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en-US" dirty="0" smtClean="0">
                <a:ln>
                  <a:solidFill>
                    <a:srgbClr val="002060"/>
                  </a:solidFill>
                </a:ln>
              </a:rPr>
              <a:t>to school every day</a:t>
            </a:r>
          </a:p>
          <a:p>
            <a:endParaRPr lang="en-US" dirty="0" smtClean="0">
              <a:ln>
                <a:solidFill>
                  <a:srgbClr val="002060"/>
                </a:solidFill>
              </a:ln>
            </a:endParaRPr>
          </a:p>
          <a:p>
            <a:pPr>
              <a:buNone/>
            </a:pPr>
            <a:endParaRPr lang="en-US" dirty="0" smtClean="0">
              <a:ln>
                <a:solidFill>
                  <a:srgbClr val="002060"/>
                </a:solidFill>
              </a:ln>
            </a:endParaRPr>
          </a:p>
          <a:p>
            <a:r>
              <a:rPr lang="en-US" dirty="0" smtClean="0">
                <a:ln>
                  <a:solidFill>
                    <a:srgbClr val="002060"/>
                  </a:solidFill>
                </a:ln>
              </a:rPr>
              <a:t>Boys </a:t>
            </a:r>
            <a:r>
              <a:rPr lang="en-US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play</a:t>
            </a:r>
            <a:r>
              <a:rPr lang="en-US" dirty="0" smtClean="0">
                <a:ln>
                  <a:solidFill>
                    <a:srgbClr val="002060"/>
                  </a:solidFill>
                </a:ln>
              </a:rPr>
              <a:t> football.</a:t>
            </a:r>
          </a:p>
          <a:p>
            <a:endParaRPr lang="en-US" dirty="0" smtClean="0">
              <a:ln>
                <a:solidFill>
                  <a:srgbClr val="002060"/>
                </a:solidFill>
              </a:ln>
            </a:endParaRPr>
          </a:p>
          <a:p>
            <a:endParaRPr lang="en-US" dirty="0" smtClean="0">
              <a:ln>
                <a:solidFill>
                  <a:srgbClr val="002060"/>
                </a:solidFill>
              </a:ln>
            </a:endParaRPr>
          </a:p>
          <a:p>
            <a:r>
              <a:rPr lang="en-US" dirty="0" smtClean="0">
                <a:ln>
                  <a:solidFill>
                    <a:srgbClr val="002060"/>
                  </a:solidFill>
                </a:ln>
              </a:rPr>
              <a:t>Grandma </a:t>
            </a:r>
            <a:r>
              <a:rPr lang="en-US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watches</a:t>
            </a:r>
            <a:r>
              <a:rPr lang="en-US" dirty="0" smtClean="0">
                <a:ln>
                  <a:solidFill>
                    <a:srgbClr val="002060"/>
                  </a:solidFill>
                </a:ln>
              </a:rPr>
              <a:t> TV in the living room.</a:t>
            </a:r>
            <a:endParaRPr lang="ru-RU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n>
                  <a:solidFill>
                    <a:srgbClr val="002060"/>
                  </a:solidFill>
                </a:ln>
              </a:rPr>
              <a:t>I </a:t>
            </a:r>
            <a:r>
              <a:rPr lang="en-US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went</a:t>
            </a:r>
            <a:r>
              <a:rPr lang="en-US" dirty="0" smtClean="0">
                <a:ln>
                  <a:solidFill>
                    <a:srgbClr val="002060"/>
                  </a:solidFill>
                </a:ln>
              </a:rPr>
              <a:t> to school yesterday.</a:t>
            </a:r>
          </a:p>
          <a:p>
            <a:endParaRPr lang="en-US" dirty="0" smtClean="0">
              <a:ln>
                <a:solidFill>
                  <a:srgbClr val="002060"/>
                </a:solidFill>
              </a:ln>
            </a:endParaRPr>
          </a:p>
          <a:p>
            <a:r>
              <a:rPr lang="en-US" dirty="0" smtClean="0">
                <a:ln>
                  <a:solidFill>
                    <a:srgbClr val="002060"/>
                  </a:solidFill>
                </a:ln>
              </a:rPr>
              <a:t>Girls </a:t>
            </a:r>
            <a:r>
              <a:rPr lang="en-US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played</a:t>
            </a:r>
            <a:r>
              <a:rPr lang="en-US" dirty="0" smtClean="0">
                <a:ln>
                  <a:solidFill>
                    <a:srgbClr val="002060"/>
                  </a:solidFill>
                </a:ln>
              </a:rPr>
              <a:t> volleyball.</a:t>
            </a:r>
          </a:p>
          <a:p>
            <a:pPr>
              <a:buNone/>
            </a:pPr>
            <a:endParaRPr lang="en-US" dirty="0" smtClean="0">
              <a:ln>
                <a:solidFill>
                  <a:srgbClr val="002060"/>
                </a:solidFill>
              </a:ln>
            </a:endParaRPr>
          </a:p>
          <a:p>
            <a:endParaRPr lang="en-US" dirty="0" smtClean="0">
              <a:ln>
                <a:solidFill>
                  <a:srgbClr val="002060"/>
                </a:solidFill>
              </a:ln>
            </a:endParaRPr>
          </a:p>
          <a:p>
            <a:r>
              <a:rPr lang="en-US" dirty="0" smtClean="0">
                <a:ln>
                  <a:solidFill>
                    <a:srgbClr val="002060"/>
                  </a:solidFill>
                </a:ln>
              </a:rPr>
              <a:t>Mom </a:t>
            </a:r>
            <a:r>
              <a:rPr lang="en-US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watched</a:t>
            </a:r>
            <a:r>
              <a:rPr lang="en-US" dirty="0" smtClean="0">
                <a:ln>
                  <a:solidFill>
                    <a:srgbClr val="002060"/>
                  </a:solidFill>
                </a:ln>
              </a:rPr>
              <a:t> a film.</a:t>
            </a:r>
          </a:p>
          <a:p>
            <a:pPr>
              <a:buNone/>
            </a:pPr>
            <a:endParaRPr lang="ru-RU" dirty="0">
              <a:ln>
                <a:solidFill>
                  <a:srgbClr val="002060"/>
                </a:solidFill>
              </a:ln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85984" y="1428736"/>
            <a:ext cx="478207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Расскажите о том, </a:t>
            </a:r>
          </a:p>
          <a:p>
            <a:r>
              <a:rPr lang="ru-RU" sz="3600" dirty="0" smtClean="0"/>
              <a:t>что вы делали вчера </a:t>
            </a:r>
          </a:p>
          <a:p>
            <a:r>
              <a:rPr lang="ru-RU" sz="3600" dirty="0" smtClean="0"/>
              <a:t>с друзьями</a:t>
            </a:r>
            <a:endParaRPr lang="ru-RU" sz="3600" dirty="0"/>
          </a:p>
        </p:txBody>
      </p:sp>
      <p:pic>
        <p:nvPicPr>
          <p:cNvPr id="4098" name="Picture 2" descr="O:\~VSA~\рисунки\da07699007f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4000504"/>
            <a:ext cx="2357454" cy="2640324"/>
          </a:xfrm>
          <a:prstGeom prst="rect">
            <a:avLst/>
          </a:prstGeom>
          <a:noFill/>
        </p:spPr>
      </p:pic>
      <p:pic>
        <p:nvPicPr>
          <p:cNvPr id="4099" name="Picture 3" descr="O:\~VSA~\рисунки\2d52295978a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4429108"/>
            <a:ext cx="1834511" cy="2428892"/>
          </a:xfrm>
          <a:prstGeom prst="rect">
            <a:avLst/>
          </a:prstGeom>
          <a:noFill/>
        </p:spPr>
      </p:pic>
      <p:pic>
        <p:nvPicPr>
          <p:cNvPr id="4100" name="Picture 4" descr="O:\~VSA~\рисунки\646398d4720f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85784" y="3714752"/>
            <a:ext cx="2571768" cy="2761190"/>
          </a:xfrm>
          <a:prstGeom prst="rect">
            <a:avLst/>
          </a:prstGeom>
          <a:noFill/>
        </p:spPr>
      </p:pic>
      <p:pic>
        <p:nvPicPr>
          <p:cNvPr id="4101" name="Picture 5" descr="O:\~VSA~\рисунки\dd552b8fa9f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16" y="4000504"/>
            <a:ext cx="1981211" cy="2545778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Remember!</a:t>
            </a:r>
            <a:endParaRPr lang="ru-RU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1571612"/>
            <a:ext cx="8031366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     </a:t>
            </a:r>
            <a:r>
              <a:rPr lang="ru-RU" sz="3200" dirty="0" smtClean="0"/>
              <a:t>Чтобы задать вопрос или составить </a:t>
            </a:r>
          </a:p>
          <a:p>
            <a:r>
              <a:rPr lang="ru-RU" sz="3200" dirty="0" smtClean="0"/>
              <a:t>отрицательное предложение на помощь </a:t>
            </a:r>
          </a:p>
          <a:p>
            <a:r>
              <a:rPr lang="ru-RU" sz="3200" dirty="0" smtClean="0"/>
              <a:t>      приходит вспомогательный глагол</a:t>
            </a:r>
          </a:p>
          <a:p>
            <a:r>
              <a:rPr lang="ru-RU" sz="5400" b="1" dirty="0">
                <a:solidFill>
                  <a:srgbClr val="FF0000"/>
                </a:solidFill>
              </a:rPr>
              <a:t> </a:t>
            </a:r>
            <a:r>
              <a:rPr lang="ru-RU" sz="5400" b="1" dirty="0" smtClean="0">
                <a:solidFill>
                  <a:srgbClr val="FF0000"/>
                </a:solidFill>
              </a:rPr>
              <a:t>                </a:t>
            </a:r>
            <a:r>
              <a:rPr lang="en-US" sz="5400" b="1" dirty="0" smtClean="0">
                <a:solidFill>
                  <a:srgbClr val="FF0000"/>
                </a:solidFill>
              </a:rPr>
              <a:t>  </a:t>
            </a:r>
            <a:r>
              <a:rPr lang="en-US" sz="8000" b="1" dirty="0" smtClean="0">
                <a:solidFill>
                  <a:srgbClr val="FF0000"/>
                </a:solidFill>
              </a:rPr>
              <a:t>did </a:t>
            </a:r>
            <a:endParaRPr lang="ru-RU" sz="8000" b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O:\~VSA~\с дисков\мои картинки\school\ad3a789759d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928934"/>
            <a:ext cx="2829177" cy="3538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внобедренный треугольник 1"/>
          <p:cNvSpPr/>
          <p:nvPr/>
        </p:nvSpPr>
        <p:spPr>
          <a:xfrm>
            <a:off x="3214678" y="1000108"/>
            <a:ext cx="1857388" cy="1062046"/>
          </a:xfrm>
          <a:prstGeom prst="triangle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slept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71604" y="1000108"/>
            <a:ext cx="928694" cy="1000132"/>
          </a:xfrm>
          <a:prstGeom prst="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cat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57818" y="1071546"/>
            <a:ext cx="1500198" cy="1000132"/>
          </a:xfrm>
          <a:prstGeom prst="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yesterday.</a:t>
            </a:r>
            <a:endParaRPr lang="ru-RU" dirty="0"/>
          </a:p>
        </p:txBody>
      </p:sp>
      <p:pic>
        <p:nvPicPr>
          <p:cNvPr id="1026" name="Picture 2" descr="K:\Мои рисунки\мультяшки\Garfield Slee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642918"/>
            <a:ext cx="1950720" cy="1463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1571604" y="2786058"/>
            <a:ext cx="928694" cy="1000132"/>
          </a:xfrm>
          <a:prstGeom prst="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r>
              <a:rPr lang="en-US" dirty="0" smtClean="0"/>
              <a:t> cat</a:t>
            </a:r>
            <a:endParaRPr lang="ru-RU" dirty="0"/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3214678" y="2643182"/>
            <a:ext cx="1857388" cy="1062046"/>
          </a:xfrm>
          <a:prstGeom prst="triangle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sleep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43570" y="2714620"/>
            <a:ext cx="1500198" cy="1000132"/>
          </a:xfrm>
          <a:prstGeom prst="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</a:t>
            </a:r>
            <a:r>
              <a:rPr lang="en-US" dirty="0" smtClean="0"/>
              <a:t>esterday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357950" y="4714884"/>
            <a:ext cx="1500198" cy="1000132"/>
          </a:xfrm>
          <a:prstGeom prst="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yesterday.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285720" y="2786058"/>
            <a:ext cx="1071570" cy="1000132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Did </a:t>
            </a:r>
            <a:endParaRPr lang="ru-RU" b="1" dirty="0"/>
          </a:p>
        </p:txBody>
      </p:sp>
      <p:sp>
        <p:nvSpPr>
          <p:cNvPr id="15" name="Овал 14"/>
          <p:cNvSpPr/>
          <p:nvPr/>
        </p:nvSpPr>
        <p:spPr>
          <a:xfrm>
            <a:off x="2643174" y="4643446"/>
            <a:ext cx="1571636" cy="1143008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d</a:t>
            </a:r>
            <a:r>
              <a:rPr lang="en-US" b="1" dirty="0" smtClean="0"/>
              <a:t>id not </a:t>
            </a:r>
            <a:endParaRPr lang="ru-RU" b="1" dirty="0"/>
          </a:p>
        </p:txBody>
      </p:sp>
      <p:sp>
        <p:nvSpPr>
          <p:cNvPr id="16" name="Равнобедренный треугольник 15"/>
          <p:cNvSpPr/>
          <p:nvPr/>
        </p:nvSpPr>
        <p:spPr>
          <a:xfrm>
            <a:off x="4286248" y="4572008"/>
            <a:ext cx="1857388" cy="1062046"/>
          </a:xfrm>
          <a:prstGeom prst="triangle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sleep</a:t>
            </a:r>
            <a:endParaRPr lang="ru-RU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500166" y="4714884"/>
            <a:ext cx="928694" cy="1000132"/>
          </a:xfrm>
          <a:prstGeom prst="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cat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500958" y="2714620"/>
            <a:ext cx="357190" cy="1000132"/>
          </a:xfrm>
          <a:prstGeom prst="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?</a:t>
            </a:r>
            <a:endParaRPr lang="ru-RU" sz="4000" b="1" dirty="0"/>
          </a:p>
        </p:txBody>
      </p:sp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B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B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80"/>
                            </p:stCondLst>
                            <p:childTnLst>
                              <p:par>
                                <p:cTn id="53" presetID="27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54" dur="250" autoRev="1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55" dur="250" autoRev="1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" dur="250" autoRev="1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autoRev="1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80"/>
                            </p:stCondLst>
                            <p:childTnLst>
                              <p:par>
                                <p:cTn id="5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80"/>
                            </p:stCondLst>
                            <p:childTnLst>
                              <p:par>
                                <p:cTn id="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4" grpId="0" animBg="1"/>
      <p:bldP spid="8" grpId="0" animBg="1"/>
      <p:bldP spid="10" grpId="0" animBg="1"/>
      <p:bldP spid="11" grpId="0" uiExpand="1" build="allAtOnce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1736" y="357166"/>
            <a:ext cx="44630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Задайте вопросы</a:t>
            </a: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3043" y="1285860"/>
            <a:ext cx="888095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     My father went to the cinema yesterday.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Did my father go to the cinema yesterday?</a:t>
            </a:r>
            <a:endParaRPr lang="ru-RU" sz="3600" dirty="0" smtClean="0">
              <a:solidFill>
                <a:srgbClr val="FF0000"/>
              </a:solidFill>
            </a:endParaRPr>
          </a:p>
          <a:p>
            <a:endParaRPr lang="en-US" sz="3600" dirty="0" smtClean="0">
              <a:solidFill>
                <a:srgbClr val="FF0000"/>
              </a:solidFill>
            </a:endParaRPr>
          </a:p>
          <a:p>
            <a:r>
              <a:rPr lang="en-US" sz="3600" dirty="0" smtClean="0"/>
              <a:t>     His sister bought a new dress last week.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Did his sister buy a new dress last week?</a:t>
            </a:r>
            <a:endParaRPr lang="ru-RU" sz="3600" dirty="0" smtClean="0">
              <a:solidFill>
                <a:srgbClr val="FF0000"/>
              </a:solidFill>
            </a:endParaRPr>
          </a:p>
          <a:p>
            <a:endParaRPr lang="en-US" sz="3600" dirty="0" smtClean="0">
              <a:solidFill>
                <a:srgbClr val="FF0000"/>
              </a:solidFill>
            </a:endParaRPr>
          </a:p>
          <a:p>
            <a:r>
              <a:rPr lang="en-US" sz="3600" dirty="0" smtClean="0"/>
              <a:t>      A dog ate a bone.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Did a dog eat a bone?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534400" cy="758952"/>
          </a:xfrm>
        </p:spPr>
        <p:txBody>
          <a:bodyPr>
            <a:noAutofit/>
          </a:bodyPr>
          <a:lstStyle/>
          <a:p>
            <a: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Глагол – связка </a:t>
            </a:r>
            <a:r>
              <a:rPr lang="en-US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 be</a:t>
            </a:r>
            <a:endParaRPr lang="ru-RU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Rectangle 3"/>
          <p:cNvSpPr txBox="1">
            <a:spLocks noRot="1" noChangeArrowheads="1"/>
          </p:cNvSpPr>
          <p:nvPr/>
        </p:nvSpPr>
        <p:spPr>
          <a:xfrm>
            <a:off x="500034" y="2000240"/>
            <a:ext cx="3927475" cy="4191000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I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You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were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He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She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It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was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4"/>
          <p:cNvSpPr txBox="1">
            <a:spLocks noRot="1" noChangeArrowheads="1"/>
          </p:cNvSpPr>
          <p:nvPr/>
        </p:nvSpPr>
        <p:spPr>
          <a:xfrm>
            <a:off x="4929190" y="2000240"/>
            <a:ext cx="3927475" cy="4191000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We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were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You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were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They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were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O:\~VSA~\рисунки\smeshariki_0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4786323"/>
            <a:ext cx="3500462" cy="2071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534400" cy="758952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Как задать вопрос?</a:t>
            </a:r>
            <a:endParaRPr lang="ru-RU" sz="6000" b="1" dirty="0">
              <a:ln w="1143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2071678"/>
            <a:ext cx="63321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Was</a:t>
            </a:r>
            <a:r>
              <a:rPr lang="en-US" sz="7200" dirty="0" smtClean="0"/>
              <a:t> he happy?</a:t>
            </a:r>
            <a:endParaRPr lang="ru-RU" sz="7200" dirty="0"/>
          </a:p>
        </p:txBody>
      </p:sp>
      <p:sp>
        <p:nvSpPr>
          <p:cNvPr id="8" name="TextBox 7"/>
          <p:cNvSpPr txBox="1"/>
          <p:nvPr/>
        </p:nvSpPr>
        <p:spPr>
          <a:xfrm>
            <a:off x="1214414" y="3857628"/>
            <a:ext cx="689964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Were</a:t>
            </a:r>
            <a:r>
              <a:rPr lang="en-US" sz="6600" dirty="0" smtClean="0"/>
              <a:t> they happy?</a:t>
            </a:r>
            <a:endParaRPr lang="ru-RU" sz="6600" dirty="0"/>
          </a:p>
        </p:txBody>
      </p:sp>
      <p:pic>
        <p:nvPicPr>
          <p:cNvPr id="3" name="Picture 2" descr="O:\~VSA~\рисунки\2187a6fd98a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2071678"/>
            <a:ext cx="2353252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534400" cy="758952"/>
          </a:xfrm>
        </p:spPr>
        <p:txBody>
          <a:bodyPr>
            <a:noAutofit/>
          </a:bodyPr>
          <a:lstStyle/>
          <a:p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Отрицательные формы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910" y="2143116"/>
            <a:ext cx="71929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smtClean="0"/>
              <a:t>was </a:t>
            </a:r>
            <a:r>
              <a:rPr lang="en-US" sz="7200" dirty="0" smtClean="0"/>
              <a:t>not = wasn’t</a:t>
            </a:r>
            <a:endParaRPr lang="ru-RU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3571876"/>
            <a:ext cx="8004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/>
              <a:t>were not = weren’t</a:t>
            </a:r>
            <a:endParaRPr lang="ru-RU" sz="7200" dirty="0"/>
          </a:p>
        </p:txBody>
      </p:sp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O:\~VSA~\рисунки\smeshariki_0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883"/>
            <a:ext cx="9167845" cy="6875883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785786" y="928670"/>
            <a:ext cx="1428760" cy="1214446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He 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3857628"/>
            <a:ext cx="1428760" cy="1214446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We </a:t>
            </a:r>
            <a:endParaRPr lang="ru-RU" sz="3600" dirty="0"/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2285984" y="1071546"/>
            <a:ext cx="2286016" cy="1071570"/>
          </a:xfrm>
          <a:prstGeom prst="triangle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was</a:t>
            </a:r>
            <a:endParaRPr lang="ru-RU" sz="3600" dirty="0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2000232" y="4000504"/>
            <a:ext cx="2428892" cy="1071570"/>
          </a:xfrm>
          <a:prstGeom prst="triangle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were</a:t>
            </a:r>
            <a:endParaRPr lang="ru-RU" sz="3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643570" y="857232"/>
            <a:ext cx="3214710" cy="1285884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in the park.</a:t>
            </a:r>
            <a:endParaRPr lang="ru-RU" sz="3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86446" y="3786190"/>
            <a:ext cx="3071834" cy="1285884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in the park.</a:t>
            </a:r>
            <a:endParaRPr lang="ru-RU" sz="3600" dirty="0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4000496" y="1071546"/>
            <a:ext cx="2071702" cy="1071570"/>
          </a:xfrm>
          <a:prstGeom prst="triangle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not</a:t>
            </a:r>
            <a:endParaRPr lang="ru-RU" sz="3600" dirty="0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4000496" y="4000504"/>
            <a:ext cx="2071702" cy="1071570"/>
          </a:xfrm>
          <a:prstGeom prst="triangle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not</a:t>
            </a:r>
            <a:endParaRPr lang="ru-RU" sz="3600" dirty="0"/>
          </a:p>
        </p:txBody>
      </p:sp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8" grpId="0" animBg="1"/>
      <p:bldP spid="9" grpId="0" animBg="1"/>
      <p:bldP spid="5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1928802"/>
            <a:ext cx="1428760" cy="1214446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He 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4071942"/>
            <a:ext cx="1500198" cy="1214446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They </a:t>
            </a:r>
            <a:endParaRPr lang="ru-RU" sz="4000" dirty="0"/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2714612" y="1785926"/>
            <a:ext cx="2286016" cy="1357322"/>
          </a:xfrm>
          <a:prstGeom prst="triangle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was</a:t>
            </a:r>
            <a:endParaRPr lang="ru-RU" sz="4000" dirty="0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1857356" y="3929066"/>
            <a:ext cx="2571768" cy="1357322"/>
          </a:xfrm>
          <a:prstGeom prst="triangle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were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43504" y="1785926"/>
            <a:ext cx="2286016" cy="1357322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happy.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3929066"/>
            <a:ext cx="2286016" cy="1357322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happy.</a:t>
            </a:r>
            <a:endParaRPr lang="ru-RU" sz="4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929454" y="1785926"/>
            <a:ext cx="500066" cy="1357322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FF0000"/>
                </a:solidFill>
              </a:rPr>
              <a:t>?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000892" y="3929066"/>
            <a:ext cx="500066" cy="1357322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FF0000"/>
                </a:solidFill>
              </a:rPr>
              <a:t>?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5786" y="500042"/>
            <a:ext cx="7649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Как составить вопросительное предложение</a:t>
            </a:r>
            <a:endParaRPr lang="ru-RU" sz="2800" dirty="0"/>
          </a:p>
        </p:txBody>
      </p:sp>
      <p:pic>
        <p:nvPicPr>
          <p:cNvPr id="2050" name="Picture 2" descr="O:\~VSA~\рисунки\d3018c9321d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2285992"/>
            <a:ext cx="2016103" cy="1720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O:\~VSA~\рисунки\PARTY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4857760"/>
            <a:ext cx="2286000" cy="184785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29 -0.00371 L 0.28229 -0.00371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64 0.01042 L -0.20608 0.00671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" y="-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7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04" y="714356"/>
            <a:ext cx="6083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Составьте вопросительные предложения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785786" y="1357298"/>
            <a:ext cx="7712368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We were in the park last Sunday.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Were we in the park last Sunday?</a:t>
            </a:r>
          </a:p>
          <a:p>
            <a:r>
              <a:rPr lang="en-US" sz="4000" dirty="0" smtClean="0"/>
              <a:t>They were very happy.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Were they very happy?</a:t>
            </a:r>
          </a:p>
          <a:p>
            <a:r>
              <a:rPr lang="en-US" sz="4000" dirty="0" smtClean="0"/>
              <a:t>He was a very good boy.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Was he a very good boy?</a:t>
            </a:r>
          </a:p>
          <a:p>
            <a:r>
              <a:rPr lang="en-US" sz="4000" dirty="0" smtClean="0"/>
              <a:t>I was at school yesterday.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Were you at school yesterday?</a:t>
            </a:r>
          </a:p>
        </p:txBody>
      </p:sp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379</TotalTime>
  <Words>406</Words>
  <Application>Microsoft Office PowerPoint</Application>
  <PresentationFormat>Экран (4:3)</PresentationFormat>
  <Paragraphs>120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Официальная</vt:lpstr>
      <vt:lpstr>Past Simple Tense</vt:lpstr>
      <vt:lpstr>Remember!</vt:lpstr>
      <vt:lpstr>Remember !</vt:lpstr>
      <vt:lpstr>Слайд 4</vt:lpstr>
      <vt:lpstr>Remember!</vt:lpstr>
      <vt:lpstr>Compare:</vt:lpstr>
      <vt:lpstr>Слайд 7</vt:lpstr>
      <vt:lpstr>Remember!</vt:lpstr>
      <vt:lpstr>Слайд 9</vt:lpstr>
      <vt:lpstr>Слайд 10</vt:lpstr>
      <vt:lpstr>Глагол – связка to be</vt:lpstr>
      <vt:lpstr>Как задать вопрос?</vt:lpstr>
      <vt:lpstr>Отрицательные формы</vt:lpstr>
      <vt:lpstr>Слайд 14</vt:lpstr>
      <vt:lpstr>Слайд 15</vt:lpstr>
      <vt:lpstr>Слайд 16</vt:lpstr>
    </vt:vector>
  </TitlesOfParts>
  <Company>WolfishLair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Simple Tense</dc:title>
  <dc:creator>Илья ***</dc:creator>
  <cp:lastModifiedBy>Валерий</cp:lastModifiedBy>
  <cp:revision>50</cp:revision>
  <dcterms:created xsi:type="dcterms:W3CDTF">2010-01-18T18:30:00Z</dcterms:created>
  <dcterms:modified xsi:type="dcterms:W3CDTF">2020-03-29T21:25:03Z</dcterms:modified>
</cp:coreProperties>
</file>